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TELESNA KOMPO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ZICIJA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330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224" y="246016"/>
            <a:ext cx="11242176" cy="3638007"/>
          </a:xfrm>
        </p:spPr>
        <p:txBody>
          <a:bodyPr>
            <a:normAutofit/>
          </a:bodyPr>
          <a:lstStyle/>
          <a:p>
            <a:r>
              <a:rPr 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Telesna masa često nije dobar pokazatelj gojaznosti, s obzirom na to da i osobe sa istom telesnom masom i visinom tela neretko imaju različit sastav </a:t>
            </a:r>
            <a:r>
              <a:rPr lang="sr-Latn-R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tela</a:t>
            </a:r>
          </a:p>
          <a:p>
            <a:r>
              <a:rPr lang="sr-Latn-R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zavisnosti od različitih autora telesni sastav može biti sastavljen iz dve, tri ili četiri </a:t>
            </a:r>
            <a:r>
              <a:rPr lang="sr-Latn-R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komponente</a:t>
            </a:r>
          </a:p>
          <a:p>
            <a:r>
              <a:rPr lang="sr-Latn-R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Najčešće </a:t>
            </a:r>
            <a:r>
              <a:rPr 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 navodi trokomponentni sastav koji podrazumeva procenat </a:t>
            </a:r>
            <a:r>
              <a:rPr lang="sr-Latn-R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masnog, mišićnog i koštanog tkiva</a:t>
            </a:r>
            <a:r>
              <a:rPr 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ukupnoj telesnoj masi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17" y="3618230"/>
            <a:ext cx="4525917" cy="30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4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184" y="89262"/>
            <a:ext cx="11233467" cy="3280956"/>
          </a:xfrm>
        </p:spPr>
        <p:txBody>
          <a:bodyPr>
            <a:normAutofit/>
          </a:bodyPr>
          <a:lstStyle/>
          <a:p>
            <a:r>
              <a:rPr 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 najvećeg značaja u praksi su procenat mišićnog i masnog </a:t>
            </a:r>
            <a:r>
              <a:rPr lang="sr-Latn-R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tkiva</a:t>
            </a:r>
          </a:p>
          <a:p>
            <a:r>
              <a:rPr lang="sr-Latn-R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osnovu procenta masnog tkiva može se zaključiti da li je osoba gojazna ili </a:t>
            </a:r>
            <a:r>
              <a:rPr lang="sr-Latn-R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</a:p>
          <a:p>
            <a:r>
              <a:rPr lang="sr-Latn-R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Sportsko-rekreativnim </a:t>
            </a:r>
            <a:r>
              <a:rPr 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aktivnostima se može uticati na sve tri komponente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351" y="2716530"/>
            <a:ext cx="2522219" cy="395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0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732" y="489857"/>
            <a:ext cx="11085421" cy="5580017"/>
          </a:xfrm>
        </p:spPr>
        <p:txBody>
          <a:bodyPr>
            <a:normAutofit/>
          </a:bodyPr>
          <a:lstStyle/>
          <a:p>
            <a:r>
              <a:rPr 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Savremena dijagnostika podrazumeva korišćenje različitih aparata (biolektrična impedanca, infracrvena spetroskopija, hidroskopsko podvodno vaganje itd.) za određivanje telesne </a:t>
            </a:r>
            <a:r>
              <a:rPr lang="sr-Latn-R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kompozicije</a:t>
            </a:r>
          </a:p>
          <a:p>
            <a:r>
              <a:rPr lang="sr-Latn-R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potrebe rekreativaca se mogu koristiti različite formule uz pomoć kojih se određuje uhranjenost, idealna telesna masa, a koje koriste određene antropometrijske pokazatelje. 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 izračunavanje indeksa telesne mase koristi se sledeća formula: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ITM = masa tela (kg) / telesna visina</a:t>
            </a:r>
            <a:r>
              <a:rPr lang="sr-Latn-RS" sz="2400" b="1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sr-Latn-R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10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979220"/>
              </p:ext>
            </p:extLst>
          </p:nvPr>
        </p:nvGraphicFramePr>
        <p:xfrm>
          <a:off x="2159726" y="1785256"/>
          <a:ext cx="7654834" cy="402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7417">
                  <a:extLst>
                    <a:ext uri="{9D8B030D-6E8A-4147-A177-3AD203B41FA5}">
                      <a16:colId xmlns:a16="http://schemas.microsoft.com/office/drawing/2014/main" val="1122608245"/>
                    </a:ext>
                  </a:extLst>
                </a:gridCol>
                <a:gridCol w="3827417">
                  <a:extLst>
                    <a:ext uri="{9D8B030D-6E8A-4147-A177-3AD203B41FA5}">
                      <a16:colId xmlns:a16="http://schemas.microsoft.com/office/drawing/2014/main" val="3203233685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ITM (kg/m</a:t>
                      </a:r>
                      <a:r>
                        <a:rPr lang="sr-Latn-RS" sz="1200" spc="75" baseline="30000">
                          <a:effectLst/>
                        </a:rPr>
                        <a:t>2</a:t>
                      </a:r>
                      <a:r>
                        <a:rPr lang="sr-Latn-RS" sz="1200" spc="75">
                          <a:effectLst/>
                        </a:rPr>
                        <a:t>)</a:t>
                      </a:r>
                      <a:endParaRPr lang="en-US" sz="1200" i="1" spc="75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Kategorija</a:t>
                      </a:r>
                      <a:endParaRPr lang="en-US" sz="1200" i="1" spc="75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647715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&lt;16</a:t>
                      </a:r>
                      <a:endParaRPr lang="en-US" sz="1200" i="1" spc="75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Ozbiljna pothranjenost</a:t>
                      </a:r>
                      <a:endParaRPr lang="en-US" sz="1200" i="1" spc="75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430675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16 – 16,9</a:t>
                      </a:r>
                      <a:endParaRPr lang="en-US" sz="1200" i="1" spc="75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Srednja potrahnjenost</a:t>
                      </a:r>
                      <a:endParaRPr lang="en-US" sz="1200" i="1" spc="75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255268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17 – 18,4</a:t>
                      </a:r>
                      <a:endParaRPr lang="en-US" sz="1200" i="1" spc="75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Umerena pothranjenost</a:t>
                      </a:r>
                      <a:endParaRPr lang="en-US" sz="1200" i="1" spc="75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0912927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18,5 – 24,9</a:t>
                      </a:r>
                      <a:endParaRPr lang="en-US" sz="1200" i="1" spc="75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Normalni opseg uhranjenosti</a:t>
                      </a:r>
                      <a:endParaRPr lang="en-US" sz="1200" i="1" spc="75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006321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25 - 29,9</a:t>
                      </a:r>
                      <a:endParaRPr lang="en-US" sz="1200" i="1" spc="75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Prekomerna težina</a:t>
                      </a:r>
                      <a:endParaRPr lang="en-US" sz="1200" i="1" spc="75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444674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30 - 39,9</a:t>
                      </a:r>
                      <a:endParaRPr lang="en-US" sz="1200" i="1" spc="75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Gojaznost</a:t>
                      </a:r>
                      <a:endParaRPr lang="en-US" sz="1200" i="1" spc="75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959602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&gt;40</a:t>
                      </a:r>
                      <a:endParaRPr lang="en-US" sz="1200" i="1" spc="75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 dirty="0">
                          <a:effectLst/>
                        </a:rPr>
                        <a:t>Patološka gojaznost</a:t>
                      </a:r>
                      <a:endParaRPr lang="en-US" sz="1200" i="1" spc="75" dirty="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554036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841250" y="1168336"/>
            <a:ext cx="5865067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Latn-R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Tabela 2. Kategorizacija ITM prema Harisonu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426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446" y="219892"/>
            <a:ext cx="10771914" cy="3472543"/>
          </a:xfrm>
        </p:spPr>
        <p:txBody>
          <a:bodyPr>
            <a:normAutofit/>
          </a:bodyPr>
          <a:lstStyle/>
          <a:p>
            <a:r>
              <a:rPr 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Velika mana kod zaključivanja o konstituciji tela na osnovu ITM-a je što ova formula ne uzima u obzir udeo mišića i masti u ukupnoj telesnoj </a:t>
            </a:r>
            <a:r>
              <a:rPr lang="sr-Latn-R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masi</a:t>
            </a:r>
          </a:p>
          <a:p>
            <a:r>
              <a:rPr lang="sr-Latn-R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slučajevima težih i nižih sportista (pogotovo bodibildera) pogrešno se na osnovu ITM-a može zaključiti da se radi o gojaznim osobama, dok u stvarnosti takvi sportisti imaju mali procenat telesne masti i veliki procenat mišićne mase, kojoj duguju veću telesnu masu.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50" y="3063824"/>
            <a:ext cx="3918856" cy="359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85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149" y="463730"/>
            <a:ext cx="10919960" cy="3533504"/>
          </a:xfrm>
        </p:spPr>
        <p:txBody>
          <a:bodyPr>
            <a:normAutofit/>
          </a:bodyPr>
          <a:lstStyle/>
          <a:p>
            <a:r>
              <a:rPr 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 izračunavanje normalne telesne mase može se koristti formula prema Brocco-u: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ITT muškarca = (telesna visina u cm – 100) kg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ITT žene = (telesna visina u cm – 105) kg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Malo bolja formula za izračunavanje normalne telesne mase, koja uzima u obzir određene kategorije visine je prema Brugschov-u: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Tabela 3. Normalna telesna masa prema Brugschov-u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280824"/>
              </p:ext>
            </p:extLst>
          </p:nvPr>
        </p:nvGraphicFramePr>
        <p:xfrm>
          <a:off x="995089" y="3678646"/>
          <a:ext cx="7652522" cy="238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6261">
                  <a:extLst>
                    <a:ext uri="{9D8B030D-6E8A-4147-A177-3AD203B41FA5}">
                      <a16:colId xmlns:a16="http://schemas.microsoft.com/office/drawing/2014/main" val="2698521480"/>
                    </a:ext>
                  </a:extLst>
                </a:gridCol>
                <a:gridCol w="3826261">
                  <a:extLst>
                    <a:ext uri="{9D8B030D-6E8A-4147-A177-3AD203B41FA5}">
                      <a16:colId xmlns:a16="http://schemas.microsoft.com/office/drawing/2014/main" val="650992949"/>
                    </a:ext>
                  </a:extLst>
                </a:gridCol>
              </a:tblGrid>
              <a:tr h="595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Visina u cm</a:t>
                      </a:r>
                      <a:endParaRPr lang="en-US" sz="1200" i="1" spc="75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Normalna težina (kg)</a:t>
                      </a:r>
                      <a:endParaRPr lang="en-US" sz="1200" i="1" spc="75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7124992"/>
                  </a:ext>
                </a:extLst>
              </a:tr>
              <a:tr h="595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155 – 165</a:t>
                      </a:r>
                      <a:endParaRPr lang="en-US" sz="1200" i="1" spc="75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Visina tela – 100</a:t>
                      </a:r>
                      <a:endParaRPr lang="en-US" sz="1200" i="1" spc="75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5610848"/>
                  </a:ext>
                </a:extLst>
              </a:tr>
              <a:tr h="595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165 – 174</a:t>
                      </a:r>
                      <a:endParaRPr lang="en-US" sz="1200" i="1" spc="75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Visina tela – 105</a:t>
                      </a:r>
                      <a:endParaRPr lang="en-US" sz="1200" i="1" spc="75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2894555"/>
                  </a:ext>
                </a:extLst>
              </a:tr>
              <a:tr h="595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175 - 185</a:t>
                      </a:r>
                      <a:endParaRPr lang="en-US" sz="1200" i="1" spc="75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 dirty="0">
                          <a:effectLst/>
                        </a:rPr>
                        <a:t>Visina tela – 110</a:t>
                      </a:r>
                      <a:endParaRPr lang="en-US" sz="1200" i="1" spc="75" dirty="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2397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354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78971" y="346055"/>
            <a:ext cx="11251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sr-Latn-R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izračunavanje </a:t>
            </a:r>
            <a:r>
              <a:rPr lang="sr-Latn-R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idealne </a:t>
            </a:r>
            <a:r>
              <a:rPr lang="sr-Latn-R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telesne mase može se koristiti formula prema Lorenz-u: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4" y="1314603"/>
            <a:ext cx="5769337" cy="1176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680" y="1314603"/>
            <a:ext cx="5443765" cy="1176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1184365" y="3185048"/>
            <a:ext cx="10546079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sr-Latn-R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Formula De Molla uzima u obzir i godine života, pored telesne visine: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4" y="4683312"/>
            <a:ext cx="5769337" cy="1281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680" y="4683312"/>
            <a:ext cx="5443764" cy="1281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042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784" y="1656804"/>
            <a:ext cx="9905998" cy="3124201"/>
          </a:xfrm>
        </p:spPr>
        <p:txBody>
          <a:bodyPr/>
          <a:lstStyle/>
          <a:p>
            <a:r>
              <a:rPr lang="sr-Latn-RS" dirty="0" smtClean="0"/>
              <a:t>ZADATAK</a:t>
            </a:r>
          </a:p>
          <a:p>
            <a:pPr lvl="1"/>
            <a:r>
              <a:rPr lang="sr-Latn-RS" dirty="0" smtClean="0"/>
              <a:t>Šta podrazumeva trokomponentni telesni sastav?</a:t>
            </a:r>
          </a:p>
          <a:p>
            <a:pPr lvl="1"/>
            <a:r>
              <a:rPr lang="sr-Latn-RS" dirty="0" smtClean="0"/>
              <a:t>Zašto izračunavanje indeksa telesne mase nije pouzdana metoda određivanja telesnog sastava?</a:t>
            </a:r>
          </a:p>
          <a:p>
            <a:pPr lvl="1"/>
            <a:r>
              <a:rPr lang="sr-Latn-RS" dirty="0" smtClean="0"/>
              <a:t>Na koje sve načine možemo sprečiti pojavu gojaznosti kod dece predškolskog uzrasta?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48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22</TotalTime>
  <Words>439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Century Gothic</vt:lpstr>
      <vt:lpstr>Times New Roman</vt:lpstr>
      <vt:lpstr>Mesh</vt:lpstr>
      <vt:lpstr>TELESNA KOMPOZICIJA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TELESNA KOMPOZICIJA</dc:title>
  <dc:creator>Filip</dc:creator>
  <cp:lastModifiedBy>Filip</cp:lastModifiedBy>
  <cp:revision>3</cp:revision>
  <dcterms:created xsi:type="dcterms:W3CDTF">2020-10-21T10:55:27Z</dcterms:created>
  <dcterms:modified xsi:type="dcterms:W3CDTF">2020-10-21T11:17:59Z</dcterms:modified>
</cp:coreProperties>
</file>