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9/21/2020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9/21/2020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9/21/2020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latin typeface="Times New Roman" panose="02020603050405020304" pitchFamily="18" charset="0"/>
                <a:cs typeface="Times New Roman" panose="02020603050405020304" pitchFamily="18" charset="0"/>
              </a:rPr>
              <a:t>REKREACIJA I SPORTSKA REKREACIJA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52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389" y="322218"/>
            <a:ext cx="11286308" cy="6226628"/>
          </a:xfrm>
        </p:spPr>
        <p:txBody>
          <a:bodyPr>
            <a:normAutofit/>
          </a:bodyPr>
          <a:lstStyle/>
          <a:p>
            <a:r>
              <a:rPr lang="sr-Latn-RS" sz="2000" dirty="0">
                <a:latin typeface="Times New Roman" panose="02020603050405020304" pitchFamily="18" charset="0"/>
                <a:cs typeface="Times New Roman" panose="02020603050405020304" pitchFamily="18" charset="0"/>
              </a:rPr>
              <a:t>Sama reč rekreacija potiče od latinske reči recreo – ponovo stvarati, ponovo proizvoditi, obnavljati; recreatum – obnavljati, okrepiti, osvežiti, jačati, podsticati; recreare – prezdraviti, ponovo se roditi, okrepiti, odmarati, dolaziti sebi; recreatio – obnavljanje (snage), prezdravljivanje.</a:t>
            </a:r>
            <a:endParaRPr lang="en-US" sz="2000" dirty="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Dakle, rekreacija podrazumeva primenu najraznovrsnijih sredstava i sadržaja aktivnosti, po sopstvenom izboru, a sve u cilju osveženja, opuštanja i obnavljanja sposobnosti.</a:t>
            </a:r>
            <a:endParaRPr lang="en-US" sz="2000" dirty="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Tek kada dodamo sportska, motorička, aktivna, fizička, itd. pored termina rekreacija onda znamo o kojoj rekreaciji se </a:t>
            </a:r>
            <a:r>
              <a:rPr lang="sr-Latn-RS" sz="2000" dirty="0" smtClean="0">
                <a:latin typeface="Times New Roman" panose="02020603050405020304" pitchFamily="18" charset="0"/>
                <a:cs typeface="Times New Roman" panose="02020603050405020304" pitchFamily="18" charset="0"/>
              </a:rPr>
              <a:t>radi i takva </a:t>
            </a:r>
            <a:r>
              <a:rPr lang="sr-Latn-RS" sz="2000" dirty="0">
                <a:latin typeface="Times New Roman" panose="02020603050405020304" pitchFamily="18" charset="0"/>
                <a:cs typeface="Times New Roman" panose="02020603050405020304" pitchFamily="18" charset="0"/>
              </a:rPr>
              <a:t>rekreacija podrazumeva motoričku aktivnost odnosno sredstvo i sadržaj sporta</a:t>
            </a:r>
            <a:r>
              <a:rPr lang="sr-Latn-RS" sz="2000" dirty="0" smtClean="0">
                <a:latin typeface="Times New Roman" panose="02020603050405020304" pitchFamily="18" charset="0"/>
                <a:cs typeface="Times New Roman" panose="02020603050405020304" pitchFamily="18" charset="0"/>
              </a:rPr>
              <a:t>.</a:t>
            </a:r>
          </a:p>
          <a:p>
            <a:r>
              <a:rPr lang="sr-Latn-RS" sz="2000" dirty="0" smtClean="0">
                <a:latin typeface="Times New Roman" panose="02020603050405020304" pitchFamily="18" charset="0"/>
                <a:cs typeface="Times New Roman" panose="02020603050405020304" pitchFamily="18" charset="0"/>
              </a:rPr>
              <a:t>sportska rekreacija predstavlja skup </a:t>
            </a:r>
            <a:r>
              <a:rPr lang="sr-Latn-RS" sz="2000" dirty="0">
                <a:latin typeface="Times New Roman" panose="02020603050405020304" pitchFamily="18" charset="0"/>
                <a:cs typeface="Times New Roman" panose="02020603050405020304" pitchFamily="18" charset="0"/>
              </a:rPr>
              <a:t>programiranih i planiranih sportskih aktivnosti kojima se utiče na unapređenje ili održavanje zdravlja, motoričkih sposobnosti, društvenog života, opuštanje itd.</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1237" y="3834084"/>
            <a:ext cx="6826568" cy="2338296"/>
          </a:xfrm>
          <a:prstGeom prst="rect">
            <a:avLst/>
          </a:prstGeom>
        </p:spPr>
      </p:pic>
    </p:spTree>
    <p:extLst>
      <p:ext uri="{BB962C8B-B14F-4D97-AF65-F5344CB8AC3E}">
        <p14:creationId xmlns:p14="http://schemas.microsoft.com/office/powerpoint/2010/main" val="298637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011" y="304800"/>
            <a:ext cx="11460480" cy="6261463"/>
          </a:xfrm>
        </p:spPr>
        <p:txBody>
          <a:bodyPr>
            <a:normAutofit/>
          </a:bodyPr>
          <a:lstStyle/>
          <a:p>
            <a:r>
              <a:rPr lang="sr-Latn-RS" b="1" dirty="0" smtClean="0">
                <a:latin typeface="Times New Roman" panose="02020603050405020304" pitchFamily="18" charset="0"/>
                <a:cs typeface="Times New Roman" panose="02020603050405020304" pitchFamily="18" charset="0"/>
              </a:rPr>
              <a:t>Rekreacija kao aktivnost u slobodno vreme</a:t>
            </a:r>
            <a:r>
              <a:rPr lang="sr-Latn-RS" dirty="0" smtClean="0">
                <a:latin typeface="Times New Roman" panose="02020603050405020304" pitchFamily="18" charset="0"/>
                <a:cs typeface="Times New Roman" panose="02020603050405020304" pitchFamily="18" charset="0"/>
              </a:rPr>
              <a:t> podrazumeva aktivnost u kojoj ljudi uzimaju učešće u svom slobodnom vremenu. Po ovoj teoriji rekreacija se definiše kao svrsishodno korišćenje slobodnog vremena, odnosno zdravo korišćenje slobodnog vremena, i bilo koje zanimanje kojim se ljudi bave u slobodno vreme, a da im ono ne donosi nikakvu materijalnu dobit. </a:t>
            </a:r>
          </a:p>
          <a:p>
            <a:r>
              <a:rPr lang="sr-Latn-RS" b="1" dirty="0" smtClean="0">
                <a:latin typeface="Times New Roman" panose="02020603050405020304" pitchFamily="18" charset="0"/>
                <a:cs typeface="Times New Roman" panose="02020603050405020304" pitchFamily="18" charset="0"/>
              </a:rPr>
              <a:t>Rekreacija kao vrednost za pojedinca i društvo</a:t>
            </a:r>
            <a:r>
              <a:rPr lang="sr-Latn-RS" dirty="0" smtClean="0">
                <a:latin typeface="Times New Roman" panose="02020603050405020304" pitchFamily="18" charset="0"/>
                <a:cs typeface="Times New Roman" panose="02020603050405020304" pitchFamily="18" charset="0"/>
              </a:rPr>
              <a:t> kao teorija smatra da je rekreacija proces učestvovanja u dokolici iz specifične perspektive. Naglašava se da je igra slobodno, srećno, ekspresivno ponašanje koje doprinosi dečijem razvoju. Pri tome rekreacija ne mora obavezno da sadrži igru, ali mora imati poseban vrednosni okvir u vezi sa zadovoljavajućim korišćenjem slobodnog vremena. Aktivnost postaje rekreacija, jer ona izaziva zadovoljstvo. </a:t>
            </a:r>
          </a:p>
          <a:p>
            <a:r>
              <a:rPr lang="sr-Latn-RS" b="1" dirty="0" smtClean="0">
                <a:latin typeface="Times New Roman" panose="02020603050405020304" pitchFamily="18" charset="0"/>
                <a:cs typeface="Times New Roman" panose="02020603050405020304" pitchFamily="18" charset="0"/>
              </a:rPr>
              <a:t>Rekreacija kao (re)kreacija</a:t>
            </a:r>
            <a:r>
              <a:rPr lang="sr-Latn-RS" dirty="0" smtClean="0">
                <a:latin typeface="Times New Roman" panose="02020603050405020304" pitchFamily="18" charset="0"/>
                <a:cs typeface="Times New Roman" panose="02020603050405020304" pitchFamily="18" charset="0"/>
              </a:rPr>
              <a:t>, definiše rekreaciju kao održavanje psihološke homeostaze odnosno zadovoljavanje psiholoških potreba, održavanje mentalnog balansa. Kada dođe do debalansa, tražiće se re-balans, u kome se pronalazi harmonija i sklad između svoga ja i okoline. Smatra se da se ova ravnoteža može obnoviti kroz rekreaciju. </a:t>
            </a:r>
          </a:p>
          <a:p>
            <a:r>
              <a:rPr lang="sr-Latn-RS" b="1" dirty="0" smtClean="0">
                <a:latin typeface="Times New Roman" panose="02020603050405020304" pitchFamily="18" charset="0"/>
                <a:cs typeface="Times New Roman" panose="02020603050405020304" pitchFamily="18" charset="0"/>
              </a:rPr>
              <a:t>Rekreacija kao vrsta zadovoljavajućeg doživljaja</a:t>
            </a:r>
            <a:r>
              <a:rPr lang="sr-Latn-RS" dirty="0" smtClean="0">
                <a:latin typeface="Times New Roman" panose="02020603050405020304" pitchFamily="18" charset="0"/>
                <a:cs typeface="Times New Roman" panose="02020603050405020304" pitchFamily="18" charset="0"/>
              </a:rPr>
              <a:t> govori o tome da se rekreacija može smatrati i/ili doživljajem. Sa psihološkog aspekta rekreacija se definiše kao ljudski doživljaj, kao emocionalno stanje unutar ljudskog bića koje potiče od osećanja blagostanja i zadovoljstva. Ono se karakteriše osećanjem znanja, ostvarenja, prihvatanja, uspeha, lične vrednosti i zadovoljstva. </a:t>
            </a:r>
            <a:endParaRPr lang="en-US" dirty="0" smtClean="0">
              <a:latin typeface="Times New Roman" panose="02020603050405020304" pitchFamily="18" charset="0"/>
              <a:cs typeface="Times New Roman" panose="02020603050405020304" pitchFamily="18" charset="0"/>
            </a:endParaRPr>
          </a:p>
          <a:p>
            <a:r>
              <a:rPr lang="sr-Latn-RS" b="1" dirty="0" smtClean="0">
                <a:latin typeface="Times New Roman" panose="02020603050405020304" pitchFamily="18" charset="0"/>
                <a:cs typeface="Times New Roman" panose="02020603050405020304" pitchFamily="18" charset="0"/>
              </a:rPr>
              <a:t>Rekreacija kao društveni proces</a:t>
            </a:r>
            <a:r>
              <a:rPr lang="sr-Latn-RS" dirty="0" smtClean="0">
                <a:latin typeface="Times New Roman" panose="02020603050405020304" pitchFamily="18" charset="0"/>
                <a:cs typeface="Times New Roman" panose="02020603050405020304" pitchFamily="18" charset="0"/>
              </a:rPr>
              <a:t> kao teorija ističe impresivnu listu biološko-zdravstvenih, fizičkih, psihičkih, društvenih i edukativnih vrednosti, kao potencijalnih rezultata rekreacije. Pri tome se rekreacija vidi kao proces koji vodi ka samorealizaciji, jačanju interakcije, nečem novom, izazovu, raznolikosti, avanturi, identitetu i drugim kvalitetima.</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22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633" y="296092"/>
            <a:ext cx="11564983" cy="6287588"/>
          </a:xfrm>
        </p:spPr>
        <p:txBody>
          <a:bodyPr/>
          <a:lstStyle/>
          <a:p>
            <a:r>
              <a:rPr lang="sr-Latn-RS" dirty="0">
                <a:latin typeface="Times New Roman" panose="02020603050405020304" pitchFamily="18" charset="0"/>
                <a:cs typeface="Times New Roman" panose="02020603050405020304" pitchFamily="18" charset="0"/>
              </a:rPr>
              <a:t>O</a:t>
            </a:r>
            <a:r>
              <a:rPr lang="sr-Latn-RS" dirty="0" smtClean="0">
                <a:latin typeface="Times New Roman" panose="02020603050405020304" pitchFamily="18" charset="0"/>
                <a:cs typeface="Times New Roman" panose="02020603050405020304" pitchFamily="18" charset="0"/>
              </a:rPr>
              <a:t>snove </a:t>
            </a:r>
            <a:r>
              <a:rPr lang="sr-Latn-RS" dirty="0">
                <a:latin typeface="Times New Roman" panose="02020603050405020304" pitchFamily="18" charset="0"/>
                <a:cs typeface="Times New Roman" panose="02020603050405020304" pitchFamily="18" charset="0"/>
              </a:rPr>
              <a:t>funkcije sportske rekreacije </a:t>
            </a:r>
            <a:endParaRPr lang="sr-Latn-RS" dirty="0" smtClean="0">
              <a:latin typeface="Times New Roman" panose="02020603050405020304" pitchFamily="18" charset="0"/>
              <a:cs typeface="Times New Roman" panose="02020603050405020304" pitchFamily="18" charset="0"/>
            </a:endParaRPr>
          </a:p>
          <a:p>
            <a:pPr marL="342900" lvl="0" indent="-342900">
              <a:buFont typeface="+mj-lt"/>
              <a:buAutoNum type="arabicPeriod"/>
            </a:pPr>
            <a:r>
              <a:rPr lang="sr-Latn-RS" b="1" dirty="0">
                <a:latin typeface="Times New Roman" panose="02020603050405020304" pitchFamily="18" charset="0"/>
                <a:cs typeface="Times New Roman" panose="02020603050405020304" pitchFamily="18" charset="0"/>
              </a:rPr>
              <a:t>Zdravstveno-higijenske.</a:t>
            </a:r>
            <a:r>
              <a:rPr lang="sr-Latn-RS" dirty="0">
                <a:latin typeface="Times New Roman" panose="02020603050405020304" pitchFamily="18" charset="0"/>
                <a:cs typeface="Times New Roman" panose="02020603050405020304" pitchFamily="18" charset="0"/>
              </a:rPr>
              <a:t> Ispoljavaju se kroz njen doprinos unapređenju zdravlja i povećavanju otpornosti organizma na razna oboljenja, sprečavanju i otklanjanju profesionalnih oboljenja, uravnotežavanju energetske potrošnje, održavanju normalne telesne težine; preventivi i zaštiti zdravlja i dr.</a:t>
            </a:r>
            <a:endParaRPr lang="en-US"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sr-Latn-RS" b="1" dirty="0">
                <a:latin typeface="Times New Roman" panose="02020603050405020304" pitchFamily="18" charset="0"/>
                <a:cs typeface="Times New Roman" panose="02020603050405020304" pitchFamily="18" charset="0"/>
              </a:rPr>
              <a:t>Ekonomsko-radne.</a:t>
            </a:r>
            <a:r>
              <a:rPr lang="sr-Latn-RS" dirty="0">
                <a:latin typeface="Times New Roman" panose="02020603050405020304" pitchFamily="18" charset="0"/>
                <a:cs typeface="Times New Roman" panose="02020603050405020304" pitchFamily="18" charset="0"/>
              </a:rPr>
              <a:t> Najneposrednije su vezane za radni proces i održavaju potpuno povratno dejstvo sportsko-rekreativnih aktivnosti na razvoj proizvodnih snaga. </a:t>
            </a:r>
            <a:endParaRPr lang="sr-Latn-RS" dirty="0" smtClean="0">
              <a:latin typeface="Times New Roman" panose="02020603050405020304" pitchFamily="18" charset="0"/>
              <a:cs typeface="Times New Roman" panose="02020603050405020304" pitchFamily="18" charset="0"/>
            </a:endParaRPr>
          </a:p>
          <a:p>
            <a:pPr marL="342900" indent="-342900">
              <a:buFont typeface="+mj-lt"/>
              <a:buAutoNum type="arabicPeriod"/>
            </a:pPr>
            <a:r>
              <a:rPr lang="sr-Latn-RS" b="1" dirty="0">
                <a:latin typeface="Times New Roman" panose="02020603050405020304" pitchFamily="18" charset="0"/>
                <a:cs typeface="Times New Roman" panose="02020603050405020304" pitchFamily="18" charset="0"/>
              </a:rPr>
              <a:t>Vaspitno-obrazovne.</a:t>
            </a:r>
            <a:r>
              <a:rPr lang="sr-Latn-RS" dirty="0">
                <a:latin typeface="Times New Roman" panose="02020603050405020304" pitchFamily="18" charset="0"/>
                <a:cs typeface="Times New Roman" panose="02020603050405020304" pitchFamily="18" charset="0"/>
              </a:rPr>
              <a:t> Ispoljavaju pedagoške vrednosti ovog područja. Na prvom mestu je neposredan doprinos sportsko-rekreativnih aktivnosti u obezbeđivanju skladnog fizičkog razvoja i održavanju funkcija organa </a:t>
            </a:r>
            <a:r>
              <a:rPr lang="sr-Latn-RS" dirty="0" smtClean="0">
                <a:latin typeface="Times New Roman" panose="02020603050405020304" pitchFamily="18" charset="0"/>
                <a:cs typeface="Times New Roman" panose="02020603050405020304" pitchFamily="18" charset="0"/>
              </a:rPr>
              <a:t>i </a:t>
            </a:r>
            <a:r>
              <a:rPr lang="sr-Latn-RS" dirty="0">
                <a:latin typeface="Times New Roman" panose="02020603050405020304" pitchFamily="18" charset="0"/>
                <a:cs typeface="Times New Roman" panose="02020603050405020304" pitchFamily="18" charset="0"/>
              </a:rPr>
              <a:t>sistema organizma na optimalnom nivou</a:t>
            </a:r>
            <a:r>
              <a:rPr lang="sr-Latn-RS" dirty="0" smtClean="0">
                <a:latin typeface="Times New Roman" panose="02020603050405020304" pitchFamily="18" charset="0"/>
                <a:cs typeface="Times New Roman" panose="02020603050405020304" pitchFamily="18" charset="0"/>
              </a:rPr>
              <a:t>.</a:t>
            </a:r>
          </a:p>
          <a:p>
            <a:pPr marL="342900" indent="-342900">
              <a:buFont typeface="+mj-lt"/>
              <a:buAutoNum type="arabicPeriod"/>
            </a:pPr>
            <a:r>
              <a:rPr lang="sr-Latn-RS" b="1" dirty="0">
                <a:latin typeface="Times New Roman" panose="02020603050405020304" pitchFamily="18" charset="0"/>
                <a:cs typeface="Times New Roman" panose="02020603050405020304" pitchFamily="18" charset="0"/>
              </a:rPr>
              <a:t>Sociološko-psihološke.</a:t>
            </a:r>
            <a:r>
              <a:rPr lang="sr-Latn-RS" dirty="0">
                <a:latin typeface="Times New Roman" panose="02020603050405020304" pitchFamily="18" charset="0"/>
                <a:cs typeface="Times New Roman" panose="02020603050405020304" pitchFamily="18" charset="0"/>
              </a:rPr>
              <a:t> Ove funkcije su od posebnog značaja, jer pokrivaju društveni karakter ovog područja i sferu subjektivnog doživljaja sportske rekreacije.</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687" y="3866606"/>
            <a:ext cx="4133850" cy="2590800"/>
          </a:xfrm>
          <a:prstGeom prst="rect">
            <a:avLst/>
          </a:prstGeom>
        </p:spPr>
      </p:pic>
    </p:spTree>
    <p:extLst>
      <p:ext uri="{BB962C8B-B14F-4D97-AF65-F5344CB8AC3E}">
        <p14:creationId xmlns:p14="http://schemas.microsoft.com/office/powerpoint/2010/main" val="4058359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5394" y="531223"/>
            <a:ext cx="10781211" cy="5625736"/>
          </a:xfrm>
        </p:spPr>
        <p:txBody>
          <a:bodyPr/>
          <a:lstStyle/>
          <a:p>
            <a:r>
              <a:rPr lang="sr-Latn-RS" sz="2400" dirty="0">
                <a:latin typeface="Times New Roman" panose="02020603050405020304" pitchFamily="18" charset="0"/>
                <a:cs typeface="Times New Roman" panose="02020603050405020304" pitchFamily="18" charset="0"/>
              </a:rPr>
              <a:t>Programi sportske rekreacije usmereni su na zadovoljavanje raznovrsnih potreba i ostvarivanje različitih funkcija:</a:t>
            </a:r>
            <a:endParaRPr lang="en-US" sz="24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sr-Latn-RS" sz="2400" dirty="0">
                <a:latin typeface="Times New Roman" panose="02020603050405020304" pitchFamily="18" charset="0"/>
                <a:cs typeface="Times New Roman" panose="02020603050405020304" pitchFamily="18" charset="0"/>
              </a:rPr>
              <a:t>U procesu </a:t>
            </a:r>
            <a:r>
              <a:rPr lang="sr-Latn-RS" sz="2400" dirty="0" smtClean="0">
                <a:latin typeface="Times New Roman" panose="02020603050405020304" pitchFamily="18" charset="0"/>
                <a:cs typeface="Times New Roman" panose="02020603050405020304" pitchFamily="18" charset="0"/>
              </a:rPr>
              <a:t>rada</a:t>
            </a:r>
          </a:p>
          <a:p>
            <a:pPr marL="342900" indent="-342900">
              <a:buFont typeface="+mj-lt"/>
              <a:buAutoNum type="arabicPeriod"/>
            </a:pPr>
            <a:r>
              <a:rPr lang="sr-Latn-RS" sz="2400" dirty="0">
                <a:latin typeface="Times New Roman" panose="02020603050405020304" pitchFamily="18" charset="0"/>
                <a:cs typeface="Times New Roman" panose="02020603050405020304" pitchFamily="18" charset="0"/>
              </a:rPr>
              <a:t>U svakodnevnom slobodnom </a:t>
            </a:r>
            <a:r>
              <a:rPr lang="sr-Latn-RS" sz="2400" dirty="0" smtClean="0">
                <a:latin typeface="Times New Roman" panose="02020603050405020304" pitchFamily="18" charset="0"/>
                <a:cs typeface="Times New Roman" panose="02020603050405020304" pitchFamily="18" charset="0"/>
              </a:rPr>
              <a:t>vremenu</a:t>
            </a:r>
          </a:p>
          <a:p>
            <a:pPr marL="342900" indent="-342900">
              <a:buFont typeface="+mj-lt"/>
              <a:buAutoNum type="arabicPeriod"/>
            </a:pPr>
            <a:r>
              <a:rPr lang="sr-Latn-RS" sz="2400" dirty="0">
                <a:latin typeface="Times New Roman" panose="02020603050405020304" pitchFamily="18" charset="0"/>
                <a:cs typeface="Times New Roman" panose="02020603050405020304" pitchFamily="18" charset="0"/>
              </a:rPr>
              <a:t>U vreme nedeljnih, godišnjih i drugih odmora koji se najčešće provode van mesta stanovanja uz značajne uticaje prirodnih </a:t>
            </a:r>
            <a:r>
              <a:rPr lang="sr-Latn-RS" sz="2400" dirty="0" smtClean="0">
                <a:latin typeface="Times New Roman" panose="02020603050405020304" pitchFamily="18" charset="0"/>
                <a:cs typeface="Times New Roman" panose="02020603050405020304" pitchFamily="18" charset="0"/>
              </a:rPr>
              <a:t>faktora</a:t>
            </a:r>
          </a:p>
          <a:p>
            <a:endParaRPr lang="sr-Latn-RS" dirty="0"/>
          </a:p>
        </p:txBody>
      </p:sp>
    </p:spTree>
    <p:extLst>
      <p:ext uri="{BB962C8B-B14F-4D97-AF65-F5344CB8AC3E}">
        <p14:creationId xmlns:p14="http://schemas.microsoft.com/office/powerpoint/2010/main" val="320059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309" y="513806"/>
            <a:ext cx="11077302" cy="6000205"/>
          </a:xfrm>
        </p:spPr>
        <p:txBody>
          <a:bodyPr>
            <a:normAutofit/>
          </a:bodyPr>
          <a:lstStyle/>
          <a:p>
            <a:pPr lvl="0"/>
            <a:r>
              <a:rPr lang="sr-Latn-RS" sz="2000" dirty="0">
                <a:latin typeface="Times New Roman" panose="02020603050405020304" pitchFamily="18" charset="0"/>
                <a:cs typeface="Times New Roman" panose="02020603050405020304" pitchFamily="18" charset="0"/>
              </a:rPr>
              <a:t>Struktura sportsko rekreativnih aktivnosti</a:t>
            </a:r>
            <a:endParaRPr lang="en-US" sz="2000" dirty="0">
              <a:latin typeface="Times New Roman" panose="02020603050405020304" pitchFamily="18" charset="0"/>
              <a:cs typeface="Times New Roman" panose="02020603050405020304" pitchFamily="18" charset="0"/>
            </a:endParaRPr>
          </a:p>
          <a:p>
            <a:pPr marL="342900" lvl="0" indent="-342900">
              <a:buFont typeface="+mj-lt"/>
              <a:buAutoNum type="arabicPeriod"/>
            </a:pPr>
            <a:r>
              <a:rPr lang="sr-Latn-RS" sz="2000" dirty="0">
                <a:latin typeface="Times New Roman" panose="02020603050405020304" pitchFamily="18" charset="0"/>
                <a:cs typeface="Times New Roman" panose="02020603050405020304" pitchFamily="18" charset="0"/>
              </a:rPr>
              <a:t>Organizaciona struktura obuhvata četiri osnovna </a:t>
            </a:r>
            <a:r>
              <a:rPr lang="sr-Latn-RS" sz="2000" dirty="0" smtClean="0">
                <a:latin typeface="Times New Roman" panose="02020603050405020304" pitchFamily="18" charset="0"/>
                <a:cs typeface="Times New Roman" panose="02020603050405020304" pitchFamily="18" charset="0"/>
              </a:rPr>
              <a:t>dela (</a:t>
            </a:r>
            <a:r>
              <a:rPr lang="sr-Latn-RS" sz="2000" dirty="0">
                <a:latin typeface="Times New Roman" panose="02020603050405020304" pitchFamily="18" charset="0"/>
                <a:cs typeface="Times New Roman" panose="02020603050405020304" pitchFamily="18" charset="0"/>
              </a:rPr>
              <a:t>uvodni, pripremni, osnovni i završni deo sportske </a:t>
            </a:r>
            <a:r>
              <a:rPr lang="sr-Latn-RS" sz="2000" dirty="0" smtClean="0">
                <a:latin typeface="Times New Roman" panose="02020603050405020304" pitchFamily="18" charset="0"/>
                <a:cs typeface="Times New Roman" panose="02020603050405020304" pitchFamily="18" charset="0"/>
              </a:rPr>
              <a:t>rekreacije), </a:t>
            </a:r>
            <a:r>
              <a:rPr lang="sr-Latn-RS" sz="2000" dirty="0">
                <a:latin typeface="Times New Roman" panose="02020603050405020304" pitchFamily="18" charset="0"/>
                <a:cs typeface="Times New Roman" panose="02020603050405020304" pitchFamily="18" charset="0"/>
              </a:rPr>
              <a:t>koji sadrže različite modele sportsko-rekreativnih aktivnosti.</a:t>
            </a:r>
            <a:endParaRPr lang="en-US" sz="20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sr-Latn-RS" sz="2000" dirty="0">
                <a:latin typeface="Times New Roman" panose="02020603050405020304" pitchFamily="18" charset="0"/>
                <a:cs typeface="Times New Roman" panose="02020603050405020304" pitchFamily="18" charset="0"/>
              </a:rPr>
              <a:t>Sadržajna struktura podrazumeva različite sportsko-rekreativne aktivnosti, njihov redosled i njihovu međusobnu </a:t>
            </a:r>
            <a:r>
              <a:rPr lang="sr-Latn-RS" sz="2000" dirty="0" smtClean="0">
                <a:latin typeface="Times New Roman" panose="02020603050405020304" pitchFamily="18" charset="0"/>
                <a:cs typeface="Times New Roman" panose="02020603050405020304" pitchFamily="18" charset="0"/>
              </a:rPr>
              <a:t>povezanost.</a:t>
            </a:r>
          </a:p>
          <a:p>
            <a:pPr marL="342900" lvl="0" indent="-342900">
              <a:buFont typeface="+mj-lt"/>
              <a:buAutoNum type="arabicPeriod"/>
            </a:pPr>
            <a:r>
              <a:rPr lang="sr-Latn-RS" sz="2000" dirty="0">
                <a:latin typeface="Times New Roman" panose="02020603050405020304" pitchFamily="18" charset="0"/>
                <a:cs typeface="Times New Roman" panose="02020603050405020304" pitchFamily="18" charset="0"/>
              </a:rPr>
              <a:t>Fiziološka struktura (dinamika opterećenja tokom pojedinih modela) praćena na osnovu povratnih informacija o frekvenciji srčanog rada i drugim fiziološkim pokazateljima.</a:t>
            </a:r>
            <a:endParaRPr lang="en-US" sz="2000" dirty="0">
              <a:latin typeface="Times New Roman" panose="02020603050405020304" pitchFamily="18" charset="0"/>
              <a:cs typeface="Times New Roman" panose="02020603050405020304" pitchFamily="18" charset="0"/>
            </a:endParaRPr>
          </a:p>
          <a:p>
            <a:pPr marL="342900" lvl="0" indent="-342900">
              <a:buFont typeface="+mj-lt"/>
              <a:buAutoNum type="arabicPeriod"/>
            </a:pPr>
            <a:r>
              <a:rPr lang="sr-Latn-RS" sz="2000" dirty="0">
                <a:latin typeface="Times New Roman" panose="02020603050405020304" pitchFamily="18" charset="0"/>
                <a:cs typeface="Times New Roman" panose="02020603050405020304" pitchFamily="18" charset="0"/>
              </a:rPr>
              <a:t>Stručno-metodska struktura odnosi se na brojne stručno metodske-zadatke koji se rešavaju tokom sportsko rekreativnih aktivnosti, u cilju uspešnog upravljanja procesom programiranog vežbanja.</a:t>
            </a:r>
            <a:endParaRPr lang="en-US" sz="2000" dirty="0">
              <a:latin typeface="Times New Roman" panose="02020603050405020304" pitchFamily="18" charset="0"/>
              <a:cs typeface="Times New Roman" panose="02020603050405020304" pitchFamily="18" charset="0"/>
            </a:endParaRPr>
          </a:p>
          <a:p>
            <a:pPr marL="0" indent="0">
              <a:buNone/>
            </a:pPr>
            <a:endParaRPr lang="sr-Latn-R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379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5885" y="2142310"/>
            <a:ext cx="8445573" cy="4329238"/>
          </a:xfrm>
        </p:spPr>
        <p:txBody>
          <a:bodyPr/>
          <a:lstStyle/>
          <a:p>
            <a:r>
              <a:rPr lang="sr-Latn-RS" dirty="0" smtClean="0">
                <a:latin typeface="Times New Roman" panose="02020603050405020304" pitchFamily="18" charset="0"/>
                <a:cs typeface="Times New Roman" panose="02020603050405020304" pitchFamily="18" charset="0"/>
              </a:rPr>
              <a:t>ZADATAK:</a:t>
            </a:r>
          </a:p>
          <a:p>
            <a:pPr marL="342900" indent="-342900">
              <a:buFont typeface="+mj-lt"/>
              <a:buAutoNum type="arabicPeriod"/>
            </a:pPr>
            <a:r>
              <a:rPr lang="sr-Latn-RS" dirty="0" smtClean="0">
                <a:latin typeface="Times New Roman" panose="02020603050405020304" pitchFamily="18" charset="0"/>
                <a:cs typeface="Times New Roman" panose="02020603050405020304" pitchFamily="18" charset="0"/>
              </a:rPr>
              <a:t>RAZLIKA IZMEĐU REKREACIJE I SPORTSKE REKREACIJE</a:t>
            </a:r>
          </a:p>
          <a:p>
            <a:pPr marL="342900" indent="-342900">
              <a:buFont typeface="+mj-lt"/>
              <a:buAutoNum type="arabicPeriod"/>
            </a:pPr>
            <a:r>
              <a:rPr lang="sr-Latn-RS" dirty="0" smtClean="0">
                <a:latin typeface="Times New Roman" panose="02020603050405020304" pitchFamily="18" charset="0"/>
                <a:cs typeface="Times New Roman" panose="02020603050405020304" pitchFamily="18" charset="0"/>
              </a:rPr>
              <a:t>KOJE SU OSNOVNE FUNKCIJE SPORTSKE REKREACIJE?</a:t>
            </a:r>
          </a:p>
          <a:p>
            <a:pPr marL="342900" indent="-342900">
              <a:buFont typeface="+mj-lt"/>
              <a:buAutoNum type="arabicPeriod"/>
            </a:pPr>
            <a:r>
              <a:rPr lang="sr-Latn-RS" dirty="0" smtClean="0">
                <a:latin typeface="Times New Roman" panose="02020603050405020304" pitchFamily="18" charset="0"/>
                <a:cs typeface="Times New Roman" panose="02020603050405020304" pitchFamily="18" charset="0"/>
              </a:rPr>
              <a:t>KOJI SU CILJEVI SVAKOG OD ČETIRI OSNOVNA DELA ORGANIZACIONE STRUKTURE I ŠTA SVAKI OD NJIH SADRŽI?</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3835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TM10001115[[fn=Parcel]]</Template>
  <TotalTime>18</TotalTime>
  <Words>716</Words>
  <Application>Microsoft Office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Times New Roman</vt:lpstr>
      <vt:lpstr>Parcel</vt:lpstr>
      <vt:lpstr>REKREACIJA I SPORTSKA REKREACIJA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REKREACIJA I SPORTSKA REKREACIJA</dc:title>
  <dc:creator>Filip</dc:creator>
  <cp:lastModifiedBy>Filip</cp:lastModifiedBy>
  <cp:revision>3</cp:revision>
  <dcterms:created xsi:type="dcterms:W3CDTF">2020-09-21T16:16:01Z</dcterms:created>
  <dcterms:modified xsi:type="dcterms:W3CDTF">2020-09-21T16:34:29Z</dcterms:modified>
</cp:coreProperties>
</file>