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1" r:id="rId2"/>
    <p:sldId id="256" r:id="rId3"/>
    <p:sldId id="257" r:id="rId4"/>
    <p:sldId id="259" r:id="rId5"/>
    <p:sldId id="260" r:id="rId6"/>
    <p:sldId id="261" r:id="rId7"/>
    <p:sldId id="262" r:id="rId8"/>
    <p:sldId id="263" r:id="rId9"/>
    <p:sldId id="265" r:id="rId10"/>
    <p:sldId id="264" r:id="rId11"/>
    <p:sldId id="266" r:id="rId12"/>
    <p:sldId id="267" r:id="rId13"/>
    <p:sldId id="268" r:id="rId14"/>
    <p:sldId id="269" r:id="rId15"/>
    <p:sldId id="270" r:id="rId16"/>
    <p:sldId id="25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756" y="4468466"/>
            <a:ext cx="10336592" cy="1165980"/>
          </a:xfrm>
        </p:spPr>
        <p:txBody>
          <a:bodyPr/>
          <a:lstStyle/>
          <a:p>
            <a:pPr algn="l"/>
            <a:r>
              <a:rPr lang="sr-Latn-RS" sz="2400" b="1" u="sng" dirty="0" smtClean="0">
                <a:solidFill>
                  <a:schemeClr val="tx1"/>
                </a:solidFill>
                <a:latin typeface="Times New Roman" panose="02020603050405020304" pitchFamily="18" charset="0"/>
                <a:cs typeface="Times New Roman" panose="02020603050405020304" pitchFamily="18" charset="0"/>
              </a:rPr>
              <a:t>VAŽNO OBAVEŠTENJE</a:t>
            </a:r>
            <a:r>
              <a:rPr lang="sr-Latn-RS" sz="2400" b="1" dirty="0" smtClean="0">
                <a:solidFill>
                  <a:schemeClr val="tx1"/>
                </a:solidFill>
                <a:latin typeface="Times New Roman" panose="02020603050405020304" pitchFamily="18" charset="0"/>
                <a:cs typeface="Times New Roman" panose="02020603050405020304" pitchFamily="18" charset="0"/>
              </a:rPr>
              <a:t/>
            </a:r>
            <a:br>
              <a:rPr lang="sr-Latn-RS" sz="2400" b="1" dirty="0" smtClean="0">
                <a:solidFill>
                  <a:schemeClr val="tx1"/>
                </a:solidFill>
                <a:latin typeface="Times New Roman" panose="02020603050405020304" pitchFamily="18" charset="0"/>
                <a:cs typeface="Times New Roman" panose="02020603050405020304" pitchFamily="18" charset="0"/>
              </a:rPr>
            </a:br>
            <a:r>
              <a:rPr lang="sr-Latn-RS" sz="2400" b="1" dirty="0">
                <a:solidFill>
                  <a:schemeClr val="tx1"/>
                </a:solidFill>
                <a:latin typeface="Times New Roman" panose="02020603050405020304" pitchFamily="18" charset="0"/>
                <a:cs typeface="Times New Roman" panose="02020603050405020304" pitchFamily="18" charset="0"/>
              </a:rPr>
              <a:t/>
            </a:r>
            <a:br>
              <a:rPr lang="sr-Latn-RS" sz="2400" b="1" dirty="0">
                <a:solidFill>
                  <a:schemeClr val="tx1"/>
                </a:solidFill>
                <a:latin typeface="Times New Roman" panose="02020603050405020304" pitchFamily="18" charset="0"/>
                <a:cs typeface="Times New Roman" panose="02020603050405020304" pitchFamily="18" charset="0"/>
              </a:rPr>
            </a:br>
            <a:r>
              <a:rPr lang="sr-Latn-RS" sz="2400" dirty="0" smtClean="0">
                <a:solidFill>
                  <a:schemeClr val="tx1"/>
                </a:solidFill>
                <a:latin typeface="Times New Roman" panose="02020603050405020304" pitchFamily="18" charset="0"/>
                <a:cs typeface="Times New Roman" panose="02020603050405020304" pitchFamily="18" charset="0"/>
              </a:rPr>
              <a:t>Kokolvijum iz predmeta rekreacija će biti održan u </a:t>
            </a:r>
            <a:r>
              <a:rPr lang="sr-Latn-RS" sz="2400" b="1" u="sng" dirty="0" smtClean="0">
                <a:solidFill>
                  <a:schemeClr val="tx1"/>
                </a:solidFill>
                <a:latin typeface="Times New Roman" panose="02020603050405020304" pitchFamily="18" charset="0"/>
                <a:cs typeface="Times New Roman" panose="02020603050405020304" pitchFamily="18" charset="0"/>
              </a:rPr>
              <a:t>petak 11.12.</a:t>
            </a:r>
            <a:r>
              <a:rPr lang="sr-Latn-RS" sz="2400" dirty="0" smtClean="0">
                <a:solidFill>
                  <a:schemeClr val="tx1"/>
                </a:solidFill>
                <a:latin typeface="Times New Roman" panose="02020603050405020304" pitchFamily="18" charset="0"/>
                <a:cs typeface="Times New Roman" panose="02020603050405020304" pitchFamily="18" charset="0"/>
              </a:rPr>
              <a:t> u </a:t>
            </a:r>
            <a:r>
              <a:rPr lang="sr-Latn-RS" sz="2400" b="1" u="sng" dirty="0" smtClean="0">
                <a:solidFill>
                  <a:schemeClr val="tx1"/>
                </a:solidFill>
                <a:latin typeface="Times New Roman" panose="02020603050405020304" pitchFamily="18" charset="0"/>
                <a:cs typeface="Times New Roman" panose="02020603050405020304" pitchFamily="18" charset="0"/>
              </a:rPr>
              <a:t>11:20h</a:t>
            </a:r>
            <a:r>
              <a:rPr lang="sr-Latn-RS" sz="2400" dirty="0" smtClean="0">
                <a:solidFill>
                  <a:schemeClr val="tx1"/>
                </a:solidFill>
                <a:latin typeface="Times New Roman" panose="02020603050405020304" pitchFamily="18" charset="0"/>
                <a:cs typeface="Times New Roman" panose="02020603050405020304" pitchFamily="18" charset="0"/>
              </a:rPr>
              <a:t> u amfiteatru škole</a:t>
            </a:r>
            <a:br>
              <a:rPr lang="sr-Latn-RS" sz="2400" dirty="0" smtClean="0">
                <a:solidFill>
                  <a:schemeClr val="tx1"/>
                </a:solidFill>
                <a:latin typeface="Times New Roman" panose="02020603050405020304" pitchFamily="18" charset="0"/>
                <a:cs typeface="Times New Roman" panose="02020603050405020304" pitchFamily="18" charset="0"/>
              </a:rPr>
            </a:br>
            <a:r>
              <a:rPr lang="sr-Latn-RS" sz="2400" dirty="0">
                <a:solidFill>
                  <a:schemeClr val="tx1"/>
                </a:solidFill>
                <a:latin typeface="Times New Roman" panose="02020603050405020304" pitchFamily="18" charset="0"/>
                <a:cs typeface="Times New Roman" panose="02020603050405020304" pitchFamily="18" charset="0"/>
              </a:rPr>
              <a:t/>
            </a:r>
            <a:br>
              <a:rPr lang="sr-Latn-RS" sz="2400" dirty="0">
                <a:solidFill>
                  <a:schemeClr val="tx1"/>
                </a:solidFill>
                <a:latin typeface="Times New Roman" panose="02020603050405020304" pitchFamily="18" charset="0"/>
                <a:cs typeface="Times New Roman" panose="02020603050405020304" pitchFamily="18" charset="0"/>
              </a:rPr>
            </a:br>
            <a:r>
              <a:rPr lang="sr-Latn-RS" sz="2400" dirty="0" smtClean="0">
                <a:solidFill>
                  <a:schemeClr val="tx1"/>
                </a:solidFill>
                <a:latin typeface="Times New Roman" panose="02020603050405020304" pitchFamily="18" charset="0"/>
                <a:cs typeface="Times New Roman" panose="02020603050405020304" pitchFamily="18" charset="0"/>
              </a:rPr>
              <a:t>Obe grupe imaju kolokvijum u isto vreme </a:t>
            </a:r>
            <a:br>
              <a:rPr lang="sr-Latn-RS" sz="2400" dirty="0" smtClean="0">
                <a:solidFill>
                  <a:schemeClr val="tx1"/>
                </a:solidFill>
                <a:latin typeface="Times New Roman" panose="02020603050405020304" pitchFamily="18" charset="0"/>
                <a:cs typeface="Times New Roman" panose="02020603050405020304" pitchFamily="18" charset="0"/>
              </a:rPr>
            </a:br>
            <a:r>
              <a:rPr lang="sr-Latn-RS" sz="2400" dirty="0">
                <a:solidFill>
                  <a:schemeClr val="tx1"/>
                </a:solidFill>
                <a:latin typeface="Times New Roman" panose="02020603050405020304" pitchFamily="18" charset="0"/>
                <a:cs typeface="Times New Roman" panose="02020603050405020304" pitchFamily="18" charset="0"/>
              </a:rPr>
              <a:t/>
            </a:r>
            <a:br>
              <a:rPr lang="sr-Latn-RS" sz="2400" dirty="0">
                <a:solidFill>
                  <a:schemeClr val="tx1"/>
                </a:solidFill>
                <a:latin typeface="Times New Roman" panose="02020603050405020304" pitchFamily="18" charset="0"/>
                <a:cs typeface="Times New Roman" panose="02020603050405020304" pitchFamily="18" charset="0"/>
              </a:rPr>
            </a:br>
            <a:r>
              <a:rPr lang="sr-Latn-RS" sz="2400" dirty="0" smtClean="0">
                <a:solidFill>
                  <a:schemeClr val="tx1"/>
                </a:solidFill>
                <a:latin typeface="Times New Roman" panose="02020603050405020304" pitchFamily="18" charset="0"/>
                <a:cs typeface="Times New Roman" panose="02020603050405020304" pitchFamily="18" charset="0"/>
              </a:rPr>
              <a:t>Ovaj termin važi ako trenutne mere ostanu na snazi</a:t>
            </a:r>
            <a:br>
              <a:rPr lang="sr-Latn-RS" sz="2400" dirty="0" smtClean="0">
                <a:solidFill>
                  <a:schemeClr val="tx1"/>
                </a:solidFill>
                <a:latin typeface="Times New Roman" panose="02020603050405020304" pitchFamily="18" charset="0"/>
                <a:cs typeface="Times New Roman" panose="02020603050405020304" pitchFamily="18" charset="0"/>
              </a:rPr>
            </a:br>
            <a:r>
              <a:rPr lang="sr-Latn-RS" sz="2400" dirty="0">
                <a:solidFill>
                  <a:schemeClr val="tx1"/>
                </a:solidFill>
                <a:latin typeface="Times New Roman" panose="02020603050405020304" pitchFamily="18" charset="0"/>
                <a:cs typeface="Times New Roman" panose="02020603050405020304" pitchFamily="18" charset="0"/>
              </a:rPr>
              <a:t/>
            </a:r>
            <a:br>
              <a:rPr lang="sr-Latn-RS" sz="2400" dirty="0">
                <a:solidFill>
                  <a:schemeClr val="tx1"/>
                </a:solidFill>
                <a:latin typeface="Times New Roman" panose="02020603050405020304" pitchFamily="18" charset="0"/>
                <a:cs typeface="Times New Roman" panose="02020603050405020304" pitchFamily="18" charset="0"/>
              </a:rPr>
            </a:br>
            <a:r>
              <a:rPr lang="sr-Latn-RS" sz="2400" dirty="0" smtClean="0">
                <a:solidFill>
                  <a:schemeClr val="tx1"/>
                </a:solidFill>
                <a:latin typeface="Times New Roman" panose="02020603050405020304" pitchFamily="18" charset="0"/>
                <a:cs typeface="Times New Roman" panose="02020603050405020304" pitchFamily="18" charset="0"/>
              </a:rPr>
              <a:t>Ako dođe do nekih promena, bićete na </a:t>
            </a:r>
            <a:r>
              <a:rPr lang="sr-Latn-RS" sz="2400" smtClean="0">
                <a:solidFill>
                  <a:schemeClr val="tx1"/>
                </a:solidFill>
                <a:latin typeface="Times New Roman" panose="02020603050405020304" pitchFamily="18" charset="0"/>
                <a:cs typeface="Times New Roman" panose="02020603050405020304" pitchFamily="18" charset="0"/>
              </a:rPr>
              <a:t>vreme obavešteni</a:t>
            </a:r>
            <a:r>
              <a:rPr lang="sr-Latn-RS" sz="2400" dirty="0" smtClean="0">
                <a:solidFill>
                  <a:schemeClr val="tx1"/>
                </a:solidFill>
                <a:latin typeface="Times New Roman" panose="02020603050405020304" pitchFamily="18" charset="0"/>
                <a:cs typeface="Times New Roman" panose="02020603050405020304" pitchFamily="18" charset="0"/>
              </a:rPr>
              <a:t/>
            </a:r>
            <a:br>
              <a:rPr lang="sr-Latn-RS" sz="2400" dirty="0" smtClean="0">
                <a:solidFill>
                  <a:schemeClr val="tx1"/>
                </a:solidFill>
                <a:latin typeface="Times New Roman" panose="02020603050405020304" pitchFamily="18" charset="0"/>
                <a:cs typeface="Times New Roman" panose="02020603050405020304" pitchFamily="18" charset="0"/>
              </a:rPr>
            </a:br>
            <a:r>
              <a:rPr lang="sr-Latn-RS" sz="2400" dirty="0">
                <a:solidFill>
                  <a:schemeClr val="tx1"/>
                </a:solidFill>
                <a:latin typeface="Times New Roman" panose="02020603050405020304" pitchFamily="18" charset="0"/>
                <a:cs typeface="Times New Roman" panose="02020603050405020304" pitchFamily="18" charset="0"/>
              </a:rPr>
              <a:t/>
            </a:r>
            <a:br>
              <a:rPr lang="sr-Latn-RS" sz="2400" dirty="0">
                <a:solidFill>
                  <a:schemeClr val="tx1"/>
                </a:solidFill>
                <a:latin typeface="Times New Roman" panose="02020603050405020304" pitchFamily="18" charset="0"/>
                <a:cs typeface="Times New Roman" panose="02020603050405020304" pitchFamily="18" charset="0"/>
              </a:rPr>
            </a:br>
            <a:r>
              <a:rPr lang="sr-Latn-RS" sz="2400" dirty="0" smtClean="0">
                <a:solidFill>
                  <a:schemeClr val="tx1"/>
                </a:solidFill>
                <a:latin typeface="Times New Roman" panose="02020603050405020304" pitchFamily="18" charset="0"/>
                <a:cs typeface="Times New Roman" panose="02020603050405020304" pitchFamily="18" charset="0"/>
              </a:rPr>
              <a:t>Na kolokvijum </a:t>
            </a:r>
            <a:r>
              <a:rPr lang="sr-Latn-RS" sz="2400" b="1" u="sng" dirty="0" smtClean="0">
                <a:solidFill>
                  <a:schemeClr val="tx1"/>
                </a:solidFill>
                <a:latin typeface="Times New Roman" panose="02020603050405020304" pitchFamily="18" charset="0"/>
                <a:cs typeface="Times New Roman" panose="02020603050405020304" pitchFamily="18" charset="0"/>
              </a:rPr>
              <a:t>OBAVEZNO</a:t>
            </a:r>
            <a:r>
              <a:rPr lang="sr-Latn-RS" sz="2400" dirty="0" smtClean="0">
                <a:solidFill>
                  <a:schemeClr val="tx1"/>
                </a:solidFill>
                <a:latin typeface="Times New Roman" panose="02020603050405020304" pitchFamily="18" charset="0"/>
                <a:cs typeface="Times New Roman" panose="02020603050405020304" pitchFamily="18" charset="0"/>
              </a:rPr>
              <a:t> poneti </a:t>
            </a:r>
            <a:r>
              <a:rPr lang="sr-Latn-RS" sz="2400" b="1" u="sng" dirty="0" smtClean="0">
                <a:solidFill>
                  <a:schemeClr val="tx1"/>
                </a:solidFill>
                <a:latin typeface="Times New Roman" panose="02020603050405020304" pitchFamily="18" charset="0"/>
                <a:cs typeface="Times New Roman" panose="02020603050405020304" pitchFamily="18" charset="0"/>
              </a:rPr>
              <a:t>MASKE</a:t>
            </a:r>
            <a:r>
              <a:rPr lang="sr-Latn-RS" sz="2400" dirty="0" smtClean="0">
                <a:solidFill>
                  <a:schemeClr val="tx1"/>
                </a:solidFill>
                <a:latin typeface="Times New Roman" panose="02020603050405020304" pitchFamily="18" charset="0"/>
                <a:cs typeface="Times New Roman" panose="02020603050405020304" pitchFamily="18" charset="0"/>
              </a:rPr>
              <a:t/>
            </a:r>
            <a:br>
              <a:rPr lang="sr-Latn-RS" sz="2400" dirty="0" smtClean="0">
                <a:solidFill>
                  <a:schemeClr val="tx1"/>
                </a:solidFill>
                <a:latin typeface="Times New Roman" panose="02020603050405020304" pitchFamily="18" charset="0"/>
                <a:cs typeface="Times New Roman" panose="02020603050405020304" pitchFamily="18" charset="0"/>
              </a:rPr>
            </a:br>
            <a:r>
              <a:rPr lang="sr-Latn-RS" sz="2400" dirty="0">
                <a:solidFill>
                  <a:schemeClr val="tx1"/>
                </a:solidFill>
                <a:latin typeface="Times New Roman" panose="02020603050405020304" pitchFamily="18" charset="0"/>
                <a:cs typeface="Times New Roman" panose="02020603050405020304" pitchFamily="18" charset="0"/>
              </a:rPr>
              <a:t/>
            </a:r>
            <a:br>
              <a:rPr lang="sr-Latn-RS" sz="2400" dirty="0">
                <a:solidFill>
                  <a:schemeClr val="tx1"/>
                </a:solidFill>
                <a:latin typeface="Times New Roman" panose="02020603050405020304" pitchFamily="18" charset="0"/>
                <a:cs typeface="Times New Roman" panose="02020603050405020304" pitchFamily="18" charset="0"/>
              </a:rPr>
            </a:br>
            <a:r>
              <a:rPr lang="sr-Latn-RS" sz="2400" dirty="0" smtClean="0">
                <a:solidFill>
                  <a:schemeClr val="tx1"/>
                </a:solidFill>
                <a:latin typeface="Times New Roman" panose="02020603050405020304" pitchFamily="18" charset="0"/>
                <a:cs typeface="Times New Roman" panose="02020603050405020304" pitchFamily="18" charset="0"/>
              </a:rPr>
              <a:t>Studenti koji ne budu imali maske, neće moći da prisustvuju kolokvijumu</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92799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4637" y="156891"/>
            <a:ext cx="5175249" cy="3881437"/>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25029" y="3370217"/>
            <a:ext cx="5759269" cy="3239589"/>
          </a:xfrm>
          <a:prstGeom prst="rect">
            <a:avLst/>
          </a:prstGeom>
        </p:spPr>
      </p:pic>
    </p:spTree>
    <p:extLst>
      <p:ext uri="{BB962C8B-B14F-4D97-AF65-F5344CB8AC3E}">
        <p14:creationId xmlns:p14="http://schemas.microsoft.com/office/powerpoint/2010/main" val="2556113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5745" y="514669"/>
            <a:ext cx="11392746" cy="6069011"/>
          </a:xfrm>
        </p:spPr>
        <p:txBody>
          <a:bodyPr>
            <a:normAutofit/>
          </a:bodyPr>
          <a:lstStyle/>
          <a:p>
            <a:r>
              <a:rPr lang="sr-Latn-RS" sz="2000" u="sng" dirty="0" smtClean="0">
                <a:latin typeface="Times New Roman" panose="02020603050405020304" pitchFamily="18" charset="0"/>
                <a:cs typeface="Times New Roman" panose="02020603050405020304" pitchFamily="18" charset="0"/>
              </a:rPr>
              <a:t>Jutarnje telesno vežbanje</a:t>
            </a:r>
            <a:endParaRPr lang="sr-Latn-RS" sz="2000" dirty="0" smtClean="0">
              <a:latin typeface="Times New Roman" panose="02020603050405020304" pitchFamily="18" charset="0"/>
              <a:cs typeface="Times New Roman" panose="02020603050405020304" pitchFamily="18" charset="0"/>
            </a:endParaRPr>
          </a:p>
          <a:p>
            <a:r>
              <a:rPr lang="sr-Latn-RS" sz="2000" dirty="0">
                <a:latin typeface="Times New Roman" panose="02020603050405020304" pitchFamily="18" charset="0"/>
                <a:cs typeface="Times New Roman" panose="02020603050405020304" pitchFamily="18" charset="0"/>
              </a:rPr>
              <a:t>Telesne aktivnosti u ovakvoj formi se organizuju svakodnevno posle okupljanja dece u </a:t>
            </a:r>
            <a:r>
              <a:rPr lang="sr-Latn-RS" sz="2000" dirty="0" smtClean="0">
                <a:latin typeface="Times New Roman" panose="02020603050405020304" pitchFamily="18" charset="0"/>
                <a:cs typeface="Times New Roman" panose="02020603050405020304" pitchFamily="18" charset="0"/>
              </a:rPr>
              <a:t>vrtiću</a:t>
            </a:r>
          </a:p>
          <a:p>
            <a:r>
              <a:rPr lang="sr-Latn-RS" sz="2000" dirty="0" smtClean="0">
                <a:latin typeface="Times New Roman" panose="02020603050405020304" pitchFamily="18" charset="0"/>
                <a:cs typeface="Times New Roman" panose="02020603050405020304" pitchFamily="18" charset="0"/>
              </a:rPr>
              <a:t>Cilj </a:t>
            </a:r>
            <a:r>
              <a:rPr lang="sr-Latn-RS" sz="2000" dirty="0">
                <a:latin typeface="Times New Roman" panose="02020603050405020304" pitchFamily="18" charset="0"/>
                <a:cs typeface="Times New Roman" panose="02020603050405020304" pitchFamily="18" charset="0"/>
              </a:rPr>
              <a:t>ovakvog vežbanja je da se deca razbude i podstakne funkcionalnost organizma (kardiovaskularni i respiratorni sistem, lokomotorni aparat i sl</a:t>
            </a:r>
            <a:r>
              <a:rPr lang="sr-Latn-RS" sz="2000" dirty="0" smtClean="0">
                <a:latin typeface="Times New Roman" panose="02020603050405020304" pitchFamily="18" charset="0"/>
                <a:cs typeface="Times New Roman" panose="02020603050405020304" pitchFamily="18" charset="0"/>
              </a:rPr>
              <a:t>.)</a:t>
            </a:r>
          </a:p>
          <a:p>
            <a:r>
              <a:rPr lang="sr-Latn-RS" sz="2000" dirty="0">
                <a:latin typeface="Times New Roman" panose="02020603050405020304" pitchFamily="18" charset="0"/>
                <a:cs typeface="Times New Roman" panose="02020603050405020304" pitchFamily="18" charset="0"/>
              </a:rPr>
              <a:t>Poželjno je ove aktivnosti upražnjavati na otvorenom (dvorište ili terasa), ukoliko postoje mogućnosti i vremenski uslovi za </a:t>
            </a:r>
            <a:r>
              <a:rPr lang="sr-Latn-RS" sz="2000" dirty="0" smtClean="0">
                <a:latin typeface="Times New Roman" panose="02020603050405020304" pitchFamily="18" charset="0"/>
                <a:cs typeface="Times New Roman" panose="02020603050405020304" pitchFamily="18" charset="0"/>
              </a:rPr>
              <a:t>to</a:t>
            </a:r>
          </a:p>
          <a:p>
            <a:r>
              <a:rPr lang="sr-Latn-RS" sz="2000" dirty="0" smtClean="0">
                <a:latin typeface="Times New Roman" panose="02020603050405020304" pitchFamily="18" charset="0"/>
                <a:cs typeface="Times New Roman" panose="02020603050405020304" pitchFamily="18" charset="0"/>
              </a:rPr>
              <a:t>Trajanje </a:t>
            </a:r>
            <a:r>
              <a:rPr lang="sr-Latn-RS" sz="2000" dirty="0">
                <a:latin typeface="Times New Roman" panose="02020603050405020304" pitchFamily="18" charset="0"/>
                <a:cs typeface="Times New Roman" panose="02020603050405020304" pitchFamily="18" charset="0"/>
              </a:rPr>
              <a:t>zavisi od uzrasta i iznosi od pet do deset </a:t>
            </a:r>
            <a:r>
              <a:rPr lang="sr-Latn-RS" sz="2000" dirty="0" smtClean="0">
                <a:latin typeface="Times New Roman" panose="02020603050405020304" pitchFamily="18" charset="0"/>
                <a:cs typeface="Times New Roman" panose="02020603050405020304" pitchFamily="18" charset="0"/>
              </a:rPr>
              <a:t>minuta i intenzitet ne sme biti visok</a:t>
            </a:r>
          </a:p>
          <a:p>
            <a:r>
              <a:rPr lang="sr-Latn-RS" sz="2000" u="sng" dirty="0" smtClean="0">
                <a:latin typeface="Times New Roman" panose="02020603050405020304" pitchFamily="18" charset="0"/>
                <a:cs typeface="Times New Roman" panose="02020603050405020304" pitchFamily="18" charset="0"/>
              </a:rPr>
              <a:t>Telesno – rekreativna pauza</a:t>
            </a:r>
            <a:endParaRPr lang="sr-Latn-RS" sz="2000" dirty="0" smtClean="0">
              <a:latin typeface="Times New Roman" panose="02020603050405020304" pitchFamily="18" charset="0"/>
              <a:cs typeface="Times New Roman" panose="02020603050405020304" pitchFamily="18" charset="0"/>
            </a:endParaRPr>
          </a:p>
          <a:p>
            <a:r>
              <a:rPr lang="sr-Latn-RS" sz="2000" dirty="0">
                <a:latin typeface="Times New Roman" panose="02020603050405020304" pitchFamily="18" charset="0"/>
                <a:cs typeface="Times New Roman" panose="02020603050405020304" pitchFamily="18" charset="0"/>
              </a:rPr>
              <a:t>G</a:t>
            </a:r>
            <a:r>
              <a:rPr lang="sr-Latn-RS" sz="2000" dirty="0" smtClean="0">
                <a:latin typeface="Times New Roman" panose="02020603050405020304" pitchFamily="18" charset="0"/>
                <a:cs typeface="Times New Roman" panose="02020603050405020304" pitchFamily="18" charset="0"/>
              </a:rPr>
              <a:t>lavni </a:t>
            </a:r>
            <a:r>
              <a:rPr lang="sr-Latn-RS" sz="2000" dirty="0">
                <a:latin typeface="Times New Roman" panose="02020603050405020304" pitchFamily="18" charset="0"/>
                <a:cs typeface="Times New Roman" panose="02020603050405020304" pitchFamily="18" charset="0"/>
              </a:rPr>
              <a:t>cilj telesno-rekreativne pauze koji podrazumeva da se sadržajem (specifičnim za fizičko vaspitanje i sport) osveži i regeneriše organizam, poboljša raspoloženje, deca motivišu za dalji rad itd</a:t>
            </a:r>
            <a:r>
              <a:rPr lang="sr-Latn-RS" sz="2000" dirty="0" smtClean="0">
                <a:latin typeface="Times New Roman" panose="02020603050405020304" pitchFamily="18" charset="0"/>
                <a:cs typeface="Times New Roman" panose="02020603050405020304" pitchFamily="18" charset="0"/>
              </a:rPr>
              <a:t>.</a:t>
            </a:r>
          </a:p>
          <a:p>
            <a:r>
              <a:rPr lang="sr-Latn-RS" sz="2000" dirty="0">
                <a:latin typeface="Times New Roman" panose="02020603050405020304" pitchFamily="18" charset="0"/>
                <a:cs typeface="Times New Roman" panose="02020603050405020304" pitchFamily="18" charset="0"/>
              </a:rPr>
              <a:t>Telesna rekreacija se u vrtiću sprovodi posle ili za vreme aktivnosti koje su pretežno statične i </a:t>
            </a:r>
            <a:r>
              <a:rPr lang="sr-Latn-RS" sz="2000" dirty="0" smtClean="0">
                <a:latin typeface="Times New Roman" panose="02020603050405020304" pitchFamily="18" charset="0"/>
                <a:cs typeface="Times New Roman" panose="02020603050405020304" pitchFamily="18" charset="0"/>
              </a:rPr>
              <a:t>monotone</a:t>
            </a:r>
          </a:p>
          <a:p>
            <a:r>
              <a:rPr lang="sr-Latn-RS" sz="2000" dirty="0" smtClean="0">
                <a:latin typeface="Times New Roman" panose="02020603050405020304" pitchFamily="18" charset="0"/>
                <a:cs typeface="Times New Roman" panose="02020603050405020304" pitchFamily="18" charset="0"/>
              </a:rPr>
              <a:t>Trajanje </a:t>
            </a:r>
            <a:r>
              <a:rPr lang="sr-Latn-RS" sz="2000" dirty="0">
                <a:latin typeface="Times New Roman" panose="02020603050405020304" pitchFamily="18" charset="0"/>
                <a:cs typeface="Times New Roman" panose="02020603050405020304" pitchFamily="18" charset="0"/>
              </a:rPr>
              <a:t>je oko pet minuta i nije obavezno da se sprovodi </a:t>
            </a:r>
            <a:r>
              <a:rPr lang="sr-Latn-RS" sz="2000" dirty="0" smtClean="0">
                <a:latin typeface="Times New Roman" panose="02020603050405020304" pitchFamily="18" charset="0"/>
                <a:cs typeface="Times New Roman" panose="02020603050405020304" pitchFamily="18" charset="0"/>
              </a:rPr>
              <a:t>svakodnevo</a:t>
            </a:r>
            <a:endParaRPr lang="sr-Latn-RS" sz="2000" u="sng" dirty="0" smtClean="0">
              <a:latin typeface="Times New Roman" panose="02020603050405020304" pitchFamily="18" charset="0"/>
              <a:cs typeface="Times New Roman" panose="02020603050405020304" pitchFamily="18" charset="0"/>
            </a:endParaRPr>
          </a:p>
          <a:p>
            <a:endParaRPr lang="en-US" sz="20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5700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911" y="479835"/>
            <a:ext cx="11331785" cy="6051594"/>
          </a:xfrm>
        </p:spPr>
        <p:txBody>
          <a:bodyPr>
            <a:normAutofit/>
          </a:bodyPr>
          <a:lstStyle/>
          <a:p>
            <a:r>
              <a:rPr lang="sr-Latn-RS" sz="2000" u="sng" dirty="0" smtClean="0">
                <a:latin typeface="Times New Roman" panose="02020603050405020304" pitchFamily="18" charset="0"/>
                <a:cs typeface="Times New Roman" panose="02020603050405020304" pitchFamily="18" charset="0"/>
              </a:rPr>
              <a:t>Šetnja</a:t>
            </a:r>
            <a:endParaRPr lang="sr-Latn-RS" sz="2000" dirty="0" smtClean="0">
              <a:latin typeface="Times New Roman" panose="02020603050405020304" pitchFamily="18" charset="0"/>
              <a:cs typeface="Times New Roman" panose="02020603050405020304" pitchFamily="18" charset="0"/>
            </a:endParaRPr>
          </a:p>
          <a:p>
            <a:r>
              <a:rPr lang="sr-Latn-RS" sz="2000" dirty="0">
                <a:latin typeface="Times New Roman" panose="02020603050405020304" pitchFamily="18" charset="0"/>
                <a:cs typeface="Times New Roman" panose="02020603050405020304" pitchFamily="18" charset="0"/>
              </a:rPr>
              <a:t>Šetnja bi trebala da se upražnjava što češće u vrtićima koji nemaju prostorne </a:t>
            </a:r>
            <a:r>
              <a:rPr lang="sr-Latn-RS" sz="2000" dirty="0" smtClean="0">
                <a:latin typeface="Times New Roman" panose="02020603050405020304" pitchFamily="18" charset="0"/>
                <a:cs typeface="Times New Roman" panose="02020603050405020304" pitchFamily="18" charset="0"/>
              </a:rPr>
              <a:t>uslove</a:t>
            </a:r>
          </a:p>
          <a:p>
            <a:r>
              <a:rPr lang="sr-Latn-RS" sz="2000" dirty="0" smtClean="0">
                <a:latin typeface="Times New Roman" panose="02020603050405020304" pitchFamily="18" charset="0"/>
                <a:cs typeface="Times New Roman" panose="02020603050405020304" pitchFamily="18" charset="0"/>
              </a:rPr>
              <a:t>Ukoliko </a:t>
            </a:r>
            <a:r>
              <a:rPr lang="sr-Latn-RS" sz="2000" dirty="0">
                <a:latin typeface="Times New Roman" panose="02020603050405020304" pitchFamily="18" charset="0"/>
                <a:cs typeface="Times New Roman" panose="02020603050405020304" pitchFamily="18" charset="0"/>
              </a:rPr>
              <a:t>u vrtićima postoje adekvatni prostorni uslovi za organizovanje drugih formi telesnih aktivnosti, preporučuje se upražnjavanje šetnje najmanje jednom nedeljno, što opet zavisi od vremenskih prilika</a:t>
            </a:r>
            <a:r>
              <a:rPr lang="sr-Latn-RS" sz="2000" dirty="0" smtClean="0">
                <a:latin typeface="Times New Roman" panose="02020603050405020304" pitchFamily="18" charset="0"/>
                <a:cs typeface="Times New Roman" panose="02020603050405020304" pitchFamily="18" charset="0"/>
              </a:rPr>
              <a:t>.</a:t>
            </a:r>
          </a:p>
          <a:p>
            <a:r>
              <a:rPr lang="sr-Latn-RS" sz="2000" dirty="0">
                <a:latin typeface="Times New Roman" panose="02020603050405020304" pitchFamily="18" charset="0"/>
                <a:cs typeface="Times New Roman" panose="02020603050405020304" pitchFamily="18" charset="0"/>
              </a:rPr>
              <a:t>Glavni ciljevi se odnose na: povećanje izdržljivosti u pešačenju, stimulaciju kardiovaskularnog i respiratornog sistema, lokomotornog aparata </a:t>
            </a:r>
            <a:r>
              <a:rPr lang="sr-Latn-RS" sz="2000" dirty="0" smtClean="0">
                <a:latin typeface="Times New Roman" panose="02020603050405020304" pitchFamily="18" charset="0"/>
                <a:cs typeface="Times New Roman" panose="02020603050405020304" pitchFamily="18" charset="0"/>
              </a:rPr>
              <a:t>itd</a:t>
            </a:r>
          </a:p>
          <a:p>
            <a:r>
              <a:rPr lang="sr-Latn-RS" sz="2000" dirty="0" smtClean="0">
                <a:latin typeface="Times New Roman" panose="02020603050405020304" pitchFamily="18" charset="0"/>
                <a:cs typeface="Times New Roman" panose="02020603050405020304" pitchFamily="18" charset="0"/>
              </a:rPr>
              <a:t>Šetnja </a:t>
            </a:r>
            <a:r>
              <a:rPr lang="sr-Latn-RS" sz="2000" dirty="0">
                <a:latin typeface="Times New Roman" panose="02020603050405020304" pitchFamily="18" charset="0"/>
                <a:cs typeface="Times New Roman" panose="02020603050405020304" pitchFamily="18" charset="0"/>
              </a:rPr>
              <a:t>se može sprovoditi u urbanim sredinama (pešačke staze, šetališta itd.) ili u prirodi (parkovi i šume</a:t>
            </a:r>
            <a:r>
              <a:rPr lang="sr-Latn-RS" sz="2000" dirty="0" smtClean="0">
                <a:latin typeface="Times New Roman" panose="02020603050405020304" pitchFamily="18" charset="0"/>
                <a:cs typeface="Times New Roman" panose="02020603050405020304" pitchFamily="18" charset="0"/>
              </a:rPr>
              <a:t>)</a:t>
            </a:r>
          </a:p>
          <a:p>
            <a:r>
              <a:rPr lang="sr-Latn-RS" sz="2000" dirty="0">
                <a:latin typeface="Times New Roman" panose="02020603050405020304" pitchFamily="18" charset="0"/>
                <a:cs typeface="Times New Roman" panose="02020603050405020304" pitchFamily="18" charset="0"/>
              </a:rPr>
              <a:t>Šetnja ne mora biti jednolična, jer se mogu primenjivati razni oblici kretanja (hodanje na: prstima, petama, sa visokim podizanjem nogu, brzo hodanje, lagano trčanje itd.) i proste igre (za razvoj: ravnoteže, koordinacije, gipkosti itd</a:t>
            </a:r>
            <a:r>
              <a:rPr lang="sr-Latn-RS" sz="2000" dirty="0" smtClean="0">
                <a:latin typeface="Times New Roman" panose="02020603050405020304" pitchFamily="18" charset="0"/>
                <a:cs typeface="Times New Roman" panose="02020603050405020304" pitchFamily="18" charset="0"/>
              </a:rPr>
              <a:t>.)</a:t>
            </a:r>
          </a:p>
          <a:p>
            <a:r>
              <a:rPr lang="sr-Latn-RS" sz="2000" dirty="0">
                <a:latin typeface="Times New Roman" panose="02020603050405020304" pitchFamily="18" charset="0"/>
                <a:cs typeface="Times New Roman" panose="02020603050405020304" pitchFamily="18" charset="0"/>
              </a:rPr>
              <a:t>Uz uvažavanje navedenih faktora, orijentaciona dužina bi trebala da bude od 1.000 m do 3.000 m, odnosno trajanje od petnaest do četrdeset </a:t>
            </a:r>
            <a:r>
              <a:rPr lang="sr-Latn-RS" sz="2000" dirty="0" smtClean="0">
                <a:latin typeface="Times New Roman" panose="02020603050405020304" pitchFamily="18" charset="0"/>
                <a:cs typeface="Times New Roman" panose="02020603050405020304" pitchFamily="18" charset="0"/>
              </a:rPr>
              <a:t>minuta</a:t>
            </a:r>
          </a:p>
          <a:p>
            <a:r>
              <a:rPr lang="sr-Latn-RS" sz="2000" dirty="0" smtClean="0">
                <a:latin typeface="Times New Roman" panose="02020603050405020304" pitchFamily="18" charset="0"/>
                <a:cs typeface="Times New Roman" panose="02020603050405020304" pitchFamily="18" charset="0"/>
              </a:rPr>
              <a:t>Pri </a:t>
            </a:r>
            <a:r>
              <a:rPr lang="sr-Latn-RS" sz="2000" dirty="0">
                <a:latin typeface="Times New Roman" panose="02020603050405020304" pitchFamily="18" charset="0"/>
                <a:cs typeface="Times New Roman" panose="02020603050405020304" pitchFamily="18" charset="0"/>
              </a:rPr>
              <a:t>tome se mora voditi računa o pauzi, koja može biti pasivna (odmor na nekom mestu) i aktivna (ukoliko se uspori kretanje</a:t>
            </a:r>
            <a:r>
              <a:rPr lang="sr-Latn-R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endParaRPr lang="en-US" sz="20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4616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2778" y="305662"/>
            <a:ext cx="4534948" cy="6046599"/>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8606" y="1672046"/>
            <a:ext cx="6058263" cy="4543697"/>
          </a:xfrm>
          <a:prstGeom prst="rect">
            <a:avLst/>
          </a:prstGeom>
        </p:spPr>
      </p:pic>
    </p:spTree>
    <p:extLst>
      <p:ext uri="{BB962C8B-B14F-4D97-AF65-F5344CB8AC3E}">
        <p14:creationId xmlns:p14="http://schemas.microsoft.com/office/powerpoint/2010/main" val="1685798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8660" y="523378"/>
            <a:ext cx="11401454" cy="5912256"/>
          </a:xfrm>
        </p:spPr>
        <p:txBody>
          <a:bodyPr>
            <a:normAutofit/>
          </a:bodyPr>
          <a:lstStyle/>
          <a:p>
            <a:r>
              <a:rPr lang="sr-Latn-RS" sz="2000" u="sng" dirty="0" smtClean="0">
                <a:latin typeface="Times New Roman" panose="02020603050405020304" pitchFamily="18" charset="0"/>
                <a:cs typeface="Times New Roman" panose="02020603050405020304" pitchFamily="18" charset="0"/>
              </a:rPr>
              <a:t>Izlet</a:t>
            </a:r>
            <a:endParaRPr lang="sr-Latn-RS" sz="2000" dirty="0" smtClean="0">
              <a:latin typeface="Times New Roman" panose="02020603050405020304" pitchFamily="18" charset="0"/>
              <a:cs typeface="Times New Roman" panose="02020603050405020304" pitchFamily="18" charset="0"/>
            </a:endParaRPr>
          </a:p>
          <a:p>
            <a:r>
              <a:rPr lang="sr-Latn-RS" sz="2000" dirty="0">
                <a:latin typeface="Times New Roman" panose="02020603050405020304" pitchFamily="18" charset="0"/>
                <a:cs typeface="Times New Roman" panose="02020603050405020304" pitchFamily="18" charset="0"/>
              </a:rPr>
              <a:t>Jedna od formi fizičkog vaspitanja u vaspitno-obrazovnom sistemu je izlet, koji se sprovodi u prirodi van mesta </a:t>
            </a:r>
            <a:r>
              <a:rPr lang="sr-Latn-RS" sz="2000" dirty="0" smtClean="0">
                <a:latin typeface="Times New Roman" panose="02020603050405020304" pitchFamily="18" charset="0"/>
                <a:cs typeface="Times New Roman" panose="02020603050405020304" pitchFamily="18" charset="0"/>
              </a:rPr>
              <a:t>stanovanja</a:t>
            </a:r>
          </a:p>
          <a:p>
            <a:r>
              <a:rPr lang="sr-Latn-RS" sz="2000" dirty="0" smtClean="0">
                <a:latin typeface="Times New Roman" panose="02020603050405020304" pitchFamily="18" charset="0"/>
                <a:cs typeface="Times New Roman" panose="02020603050405020304" pitchFamily="18" charset="0"/>
              </a:rPr>
              <a:t>Za </a:t>
            </a:r>
            <a:r>
              <a:rPr lang="sr-Latn-RS" sz="2000" dirty="0">
                <a:latin typeface="Times New Roman" panose="02020603050405020304" pitchFamily="18" charset="0"/>
                <a:cs typeface="Times New Roman" panose="02020603050405020304" pitchFamily="18" charset="0"/>
              </a:rPr>
              <a:t>predškolski uzrast se ne preporučuje velika udaljenost odredišta izleta, jer deca nisu navikla na duga </a:t>
            </a:r>
            <a:r>
              <a:rPr lang="sr-Latn-RS" sz="2000" dirty="0" smtClean="0">
                <a:latin typeface="Times New Roman" panose="02020603050405020304" pitchFamily="18" charset="0"/>
                <a:cs typeface="Times New Roman" panose="02020603050405020304" pitchFamily="18" charset="0"/>
              </a:rPr>
              <a:t>putovanja</a:t>
            </a:r>
          </a:p>
          <a:p>
            <a:r>
              <a:rPr lang="sr-Latn-RS" sz="2000" dirty="0" smtClean="0">
                <a:latin typeface="Times New Roman" panose="02020603050405020304" pitchFamily="18" charset="0"/>
                <a:cs typeface="Times New Roman" panose="02020603050405020304" pitchFamily="18" charset="0"/>
              </a:rPr>
              <a:t>Izleti </a:t>
            </a:r>
            <a:r>
              <a:rPr lang="sr-Latn-RS" sz="2000" dirty="0">
                <a:latin typeface="Times New Roman" panose="02020603050405020304" pitchFamily="18" charset="0"/>
                <a:cs typeface="Times New Roman" panose="02020603050405020304" pitchFamily="18" charset="0"/>
              </a:rPr>
              <a:t>se najčešće organizuju za decu starije i pripremne grupe i to poludnevni izleti (izvode se između dva glavna obroka) i celodnevni (traju oko deset časova i potrebno je obezbediti obrok</a:t>
            </a:r>
            <a:r>
              <a:rPr lang="sr-Latn-RS" sz="2000" dirty="0" smtClean="0">
                <a:latin typeface="Times New Roman" panose="02020603050405020304" pitchFamily="18" charset="0"/>
                <a:cs typeface="Times New Roman" panose="02020603050405020304" pitchFamily="18" charset="0"/>
              </a:rPr>
              <a:t>)</a:t>
            </a:r>
          </a:p>
          <a:p>
            <a:r>
              <a:rPr lang="sr-Latn-RS" sz="2000" u="sng" dirty="0" smtClean="0">
                <a:latin typeface="Times New Roman" panose="02020603050405020304" pitchFamily="18" charset="0"/>
                <a:cs typeface="Times New Roman" panose="02020603050405020304" pitchFamily="18" charset="0"/>
              </a:rPr>
              <a:t>Telesno – ritmička aktivnost</a:t>
            </a:r>
            <a:endParaRPr lang="sr-Latn-RS" sz="2000" dirty="0" smtClean="0">
              <a:latin typeface="Times New Roman" panose="02020603050405020304" pitchFamily="18" charset="0"/>
              <a:cs typeface="Times New Roman" panose="02020603050405020304" pitchFamily="18" charset="0"/>
            </a:endParaRPr>
          </a:p>
          <a:p>
            <a:r>
              <a:rPr lang="sr-Latn-RS" sz="2000" dirty="0" smtClean="0">
                <a:latin typeface="Times New Roman" panose="02020603050405020304" pitchFamily="18" charset="0"/>
                <a:cs typeface="Times New Roman" panose="02020603050405020304" pitchFamily="18" charset="0"/>
              </a:rPr>
              <a:t>Dečja </a:t>
            </a:r>
            <a:r>
              <a:rPr lang="sr-Latn-RS" sz="2000" dirty="0">
                <a:latin typeface="Times New Roman" panose="02020603050405020304" pitchFamily="18" charset="0"/>
                <a:cs typeface="Times New Roman" panose="02020603050405020304" pitchFamily="18" charset="0"/>
              </a:rPr>
              <a:t>reakcija na izazvane emocije se manifestuju </a:t>
            </a:r>
            <a:r>
              <a:rPr lang="sr-Latn-RS" sz="2000" dirty="0" smtClean="0">
                <a:latin typeface="Times New Roman" panose="02020603050405020304" pitchFamily="18" charset="0"/>
                <a:cs typeface="Times New Roman" panose="02020603050405020304" pitchFamily="18" charset="0"/>
              </a:rPr>
              <a:t>pokretom</a:t>
            </a:r>
          </a:p>
          <a:p>
            <a:r>
              <a:rPr lang="sr-Latn-RS" sz="2000" dirty="0">
                <a:latin typeface="Times New Roman" panose="02020603050405020304" pitchFamily="18" charset="0"/>
                <a:cs typeface="Times New Roman" panose="02020603050405020304" pitchFamily="18" charset="0"/>
              </a:rPr>
              <a:t>Iz tog razloga se ova forma rada nameće kao najbolje rešenje da se spoje telesne i muzičke </a:t>
            </a:r>
            <a:r>
              <a:rPr lang="sr-Latn-RS" sz="2000" dirty="0" smtClean="0">
                <a:latin typeface="Times New Roman" panose="02020603050405020304" pitchFamily="18" charset="0"/>
                <a:cs typeface="Times New Roman" panose="02020603050405020304" pitchFamily="18" charset="0"/>
              </a:rPr>
              <a:t>aktivnosti</a:t>
            </a:r>
          </a:p>
          <a:p>
            <a:r>
              <a:rPr lang="sr-Latn-RS" sz="2000" dirty="0" smtClean="0">
                <a:latin typeface="Times New Roman" panose="02020603050405020304" pitchFamily="18" charset="0"/>
                <a:cs typeface="Times New Roman" panose="02020603050405020304" pitchFamily="18" charset="0"/>
              </a:rPr>
              <a:t>U </a:t>
            </a:r>
            <a:r>
              <a:rPr lang="sr-Latn-RS" sz="2000" dirty="0">
                <a:latin typeface="Times New Roman" panose="02020603050405020304" pitchFamily="18" charset="0"/>
                <a:cs typeface="Times New Roman" panose="02020603050405020304" pitchFamily="18" charset="0"/>
              </a:rPr>
              <a:t>ovoj formi fizičkog vaspitanja se mogu upražnjavati: dečji plesovi, pokretne igre i koreografije uz </a:t>
            </a:r>
            <a:r>
              <a:rPr lang="sr-Latn-RS" sz="2000" dirty="0" smtClean="0">
                <a:latin typeface="Times New Roman" panose="02020603050405020304" pitchFamily="18" charset="0"/>
                <a:cs typeface="Times New Roman" panose="02020603050405020304" pitchFamily="18" charset="0"/>
              </a:rPr>
              <a:t>muziku</a:t>
            </a:r>
          </a:p>
          <a:p>
            <a:r>
              <a:rPr lang="sr-Latn-RS" sz="2000" dirty="0" smtClean="0">
                <a:latin typeface="Times New Roman" panose="02020603050405020304" pitchFamily="18" charset="0"/>
                <a:cs typeface="Times New Roman" panose="02020603050405020304" pitchFamily="18" charset="0"/>
              </a:rPr>
              <a:t>Кroz </a:t>
            </a:r>
            <a:r>
              <a:rPr lang="sr-Latn-RS" sz="2000" dirty="0">
                <a:latin typeface="Times New Roman" panose="02020603050405020304" pitchFamily="18" charset="0"/>
                <a:cs typeface="Times New Roman" panose="02020603050405020304" pitchFamily="18" charset="0"/>
              </a:rPr>
              <a:t>ove aktivnosti se: razvijaju motoričke sposobnosti, obogaćuju motoričke veštine i formira pravilno držanje tela, ali je njihova uloga pre svega usmerena na: kreativno izražavanje pokretom, razvijanje osećaja za ritam i tempo i adekvatnu manifestaciju pokreta uz muziku</a:t>
            </a:r>
            <a:endParaRPr lang="sr-Latn-RS" sz="2000" dirty="0" smtClean="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1051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3824" y="375331"/>
            <a:ext cx="11436289" cy="6077720"/>
          </a:xfrm>
        </p:spPr>
        <p:txBody>
          <a:bodyPr>
            <a:normAutofit/>
          </a:bodyPr>
          <a:lstStyle/>
          <a:p>
            <a:r>
              <a:rPr lang="sr-Latn-RS" sz="2000" u="sng" dirty="0" smtClean="0">
                <a:latin typeface="Times New Roman" panose="02020603050405020304" pitchFamily="18" charset="0"/>
                <a:cs typeface="Times New Roman" panose="02020603050405020304" pitchFamily="18" charset="0"/>
              </a:rPr>
              <a:t>Pokretna igra</a:t>
            </a:r>
            <a:endParaRPr lang="sr-Latn-RS" sz="2000" dirty="0" smtClean="0">
              <a:latin typeface="Times New Roman" panose="02020603050405020304" pitchFamily="18" charset="0"/>
              <a:cs typeface="Times New Roman" panose="02020603050405020304" pitchFamily="18" charset="0"/>
            </a:endParaRPr>
          </a:p>
          <a:p>
            <a:r>
              <a:rPr lang="sr-Latn-RS" sz="2000" dirty="0">
                <a:latin typeface="Times New Roman" panose="02020603050405020304" pitchFamily="18" charset="0"/>
                <a:cs typeface="Times New Roman" panose="02020603050405020304" pitchFamily="18" charset="0"/>
              </a:rPr>
              <a:t>Ograničavajući faktori organizacije igre su: uzrast dece, prostor, rekviziti, predviđeno vreme za igru, složenost igre </a:t>
            </a:r>
            <a:r>
              <a:rPr lang="sr-Latn-RS" sz="2000" dirty="0" smtClean="0">
                <a:latin typeface="Times New Roman" panose="02020603050405020304" pitchFamily="18" charset="0"/>
                <a:cs typeface="Times New Roman" panose="02020603050405020304" pitchFamily="18" charset="0"/>
              </a:rPr>
              <a:t>itd.</a:t>
            </a:r>
          </a:p>
          <a:p>
            <a:r>
              <a:rPr lang="sr-Latn-RS" sz="2000" dirty="0" smtClean="0">
                <a:latin typeface="Times New Roman" panose="02020603050405020304" pitchFamily="18" charset="0"/>
                <a:cs typeface="Times New Roman" panose="02020603050405020304" pitchFamily="18" charset="0"/>
              </a:rPr>
              <a:t>Кada </a:t>
            </a:r>
            <a:r>
              <a:rPr lang="sr-Latn-RS" sz="2000" dirty="0">
                <a:latin typeface="Times New Roman" panose="02020603050405020304" pitchFamily="18" charset="0"/>
                <a:cs typeface="Times New Roman" panose="02020603050405020304" pitchFamily="18" charset="0"/>
              </a:rPr>
              <a:t>se igra sprovodi u okviru neke druge forme rada (npr. usmerenih telesnih aktivnosti ili jutarnjeg telesnog vežbanja), najčešće se biraju igre koje su deca već </a:t>
            </a:r>
            <a:r>
              <a:rPr lang="sr-Latn-RS" sz="2000" dirty="0" smtClean="0">
                <a:latin typeface="Times New Roman" panose="02020603050405020304" pitchFamily="18" charset="0"/>
                <a:cs typeface="Times New Roman" panose="02020603050405020304" pitchFamily="18" charset="0"/>
              </a:rPr>
              <a:t>upražnjavala</a:t>
            </a:r>
          </a:p>
          <a:p>
            <a:r>
              <a:rPr lang="sr-Latn-RS" sz="2000" dirty="0" smtClean="0">
                <a:latin typeface="Times New Roman" panose="02020603050405020304" pitchFamily="18" charset="0"/>
                <a:cs typeface="Times New Roman" panose="02020603050405020304" pitchFamily="18" charset="0"/>
              </a:rPr>
              <a:t>Na </a:t>
            </a:r>
            <a:r>
              <a:rPr lang="sr-Latn-RS" sz="2000" dirty="0">
                <a:latin typeface="Times New Roman" panose="02020603050405020304" pitchFamily="18" charset="0"/>
                <a:cs typeface="Times New Roman" panose="02020603050405020304" pitchFamily="18" charset="0"/>
              </a:rPr>
              <a:t>usmerenim telesnim aktivnostima se igra bira u zavisnosti od dela u strukturi, jer se ona mora vezivati za ciljeve i zadatke tog </a:t>
            </a:r>
            <a:r>
              <a:rPr lang="sr-Latn-RS" sz="2000" dirty="0" smtClean="0">
                <a:latin typeface="Times New Roman" panose="02020603050405020304" pitchFamily="18" charset="0"/>
                <a:cs typeface="Times New Roman" panose="02020603050405020304" pitchFamily="18" charset="0"/>
              </a:rPr>
              <a:t>dela</a:t>
            </a:r>
          </a:p>
          <a:p>
            <a:r>
              <a:rPr lang="sr-Latn-RS" sz="2000" dirty="0" smtClean="0">
                <a:latin typeface="Times New Roman" panose="02020603050405020304" pitchFamily="18" charset="0"/>
                <a:cs typeface="Times New Roman" panose="02020603050405020304" pitchFamily="18" charset="0"/>
              </a:rPr>
              <a:t>U </a:t>
            </a:r>
            <a:r>
              <a:rPr lang="sr-Latn-RS" sz="2000" dirty="0">
                <a:latin typeface="Times New Roman" panose="02020603050405020304" pitchFamily="18" charset="0"/>
                <a:cs typeface="Times New Roman" panose="02020603050405020304" pitchFamily="18" charset="0"/>
              </a:rPr>
              <a:t>uvodnom i glavnom delu se biraju dinamičnije, dok se u završnom upražnjavaju smirujuće i opuštajuće </a:t>
            </a:r>
            <a:r>
              <a:rPr lang="sr-Latn-RS" sz="2000" dirty="0" smtClean="0">
                <a:latin typeface="Times New Roman" panose="02020603050405020304" pitchFamily="18" charset="0"/>
                <a:cs typeface="Times New Roman" panose="02020603050405020304" pitchFamily="18" charset="0"/>
              </a:rPr>
              <a:t>igre</a:t>
            </a:r>
            <a:endParaRPr lang="sr-Latn-RS" sz="2000" dirty="0">
              <a:latin typeface="Times New Roman" panose="02020603050405020304" pitchFamily="18" charset="0"/>
              <a:cs typeface="Times New Roman" panose="02020603050405020304" pitchFamily="18" charset="0"/>
            </a:endParaRPr>
          </a:p>
          <a:p>
            <a:r>
              <a:rPr lang="sr-Latn-RS" sz="2000" dirty="0">
                <a:latin typeface="Times New Roman" panose="02020603050405020304" pitchFamily="18" charset="0"/>
                <a:cs typeface="Times New Roman" panose="02020603050405020304" pitchFamily="18" charset="0"/>
              </a:rPr>
              <a:t>Ona se u vrtiću može sprovoditi na početku dana, radi razbuđivanja i motivacije za dalji rad, kao i tokom dana ukoliko se pojavi zasićenje u </a:t>
            </a:r>
            <a:r>
              <a:rPr lang="sr-Latn-RS" sz="2000" dirty="0" smtClean="0">
                <a:latin typeface="Times New Roman" panose="02020603050405020304" pitchFamily="18" charset="0"/>
                <a:cs typeface="Times New Roman" panose="02020603050405020304" pitchFamily="18" charset="0"/>
              </a:rPr>
              <a:t>radu</a:t>
            </a:r>
          </a:p>
          <a:p>
            <a:r>
              <a:rPr lang="sr-Latn-RS" sz="2000" dirty="0" smtClean="0">
                <a:latin typeface="Times New Roman" panose="02020603050405020304" pitchFamily="18" charset="0"/>
                <a:cs typeface="Times New Roman" panose="02020603050405020304" pitchFamily="18" charset="0"/>
              </a:rPr>
              <a:t>Takođe </a:t>
            </a:r>
            <a:r>
              <a:rPr lang="sr-Latn-RS" sz="2000" dirty="0">
                <a:latin typeface="Times New Roman" panose="02020603050405020304" pitchFamily="18" charset="0"/>
                <a:cs typeface="Times New Roman" panose="02020603050405020304" pitchFamily="18" charset="0"/>
              </a:rPr>
              <a:t>je preporučljivo da se sprovodi na otvorenom (npr. u dvorištu ili parku</a:t>
            </a:r>
            <a:r>
              <a:rPr lang="sr-Latn-RS" sz="2000" dirty="0" smtClean="0">
                <a:latin typeface="Times New Roman" panose="02020603050405020304" pitchFamily="18" charset="0"/>
                <a:cs typeface="Times New Roman" panose="02020603050405020304" pitchFamily="18" charset="0"/>
              </a:rPr>
              <a:t>)</a:t>
            </a:r>
          </a:p>
          <a:p>
            <a:r>
              <a:rPr lang="sr-Latn-RS" sz="2000" dirty="0">
                <a:latin typeface="Times New Roman" panose="02020603050405020304" pitchFamily="18" charset="0"/>
                <a:cs typeface="Times New Roman" panose="02020603050405020304" pitchFamily="18" charset="0"/>
              </a:rPr>
              <a:t>Zbog uzrasta i fizičkih mogućnosti dece, ove igre se upražnjavaju u olakšanim uslovima (manji tereni za igru, niže postavljen koš u košarci, niže postavljena mreža u odbojci itd.), sa pojednostavljenim pravilima i prilagođenim rekvizitima (lakše lopte, manji reketi za tenis ili badminton itd.)</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3899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sr-Latn-RS" sz="2400" dirty="0" smtClean="0">
                <a:latin typeface="Times New Roman" panose="02020603050405020304" pitchFamily="18" charset="0"/>
                <a:cs typeface="Times New Roman" panose="02020603050405020304" pitchFamily="18" charset="0"/>
              </a:rPr>
              <a:t>Zadatak:</a:t>
            </a:r>
          </a:p>
          <a:p>
            <a:pPr lvl="1"/>
            <a:r>
              <a:rPr lang="sr-Latn-RS" sz="2400" dirty="0" smtClean="0">
                <a:latin typeface="Times New Roman" panose="02020603050405020304" pitchFamily="18" charset="0"/>
                <a:cs typeface="Times New Roman" panose="02020603050405020304" pitchFamily="18" charset="0"/>
              </a:rPr>
              <a:t>Šta predstavlja organizovano fizičko vežbanje?</a:t>
            </a:r>
          </a:p>
          <a:p>
            <a:pPr lvl="1"/>
            <a:r>
              <a:rPr lang="sr-Latn-RS" sz="2400" dirty="0" smtClean="0">
                <a:latin typeface="Times New Roman" panose="02020603050405020304" pitchFamily="18" charset="0"/>
                <a:cs typeface="Times New Roman" panose="02020603050405020304" pitchFamily="18" charset="0"/>
              </a:rPr>
              <a:t>Koje su karakteristike usmerene telesne aktivnosti?</a:t>
            </a:r>
          </a:p>
          <a:p>
            <a:pPr lvl="1"/>
            <a:r>
              <a:rPr lang="sr-Latn-RS" sz="2400" dirty="0" smtClean="0">
                <a:latin typeface="Times New Roman" panose="02020603050405020304" pitchFamily="18" charset="0"/>
                <a:cs typeface="Times New Roman" panose="02020603050405020304" pitchFamily="18" charset="0"/>
              </a:rPr>
              <a:t>Kakva je organizaciona struktura časa i koliko čas najviše može da traje?</a:t>
            </a:r>
          </a:p>
          <a:p>
            <a:pPr lvl="1"/>
            <a:r>
              <a:rPr lang="sr-Latn-RS" sz="2400" dirty="0" smtClean="0">
                <a:latin typeface="Times New Roman" panose="02020603050405020304" pitchFamily="18" charset="0"/>
                <a:cs typeface="Times New Roman" panose="02020603050405020304" pitchFamily="18" charset="0"/>
              </a:rPr>
              <a:t>Na osnovu karakteristika usmerenih aktivnoti i ciljeva svakog dela časa, osmisliti jedan čas fizičkog vaspitanja</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2509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sr-Latn-RS" dirty="0" smtClean="0">
                <a:latin typeface="Times New Roman" panose="02020603050405020304" pitchFamily="18" charset="0"/>
                <a:cs typeface="Times New Roman" panose="02020603050405020304" pitchFamily="18" charset="0"/>
              </a:rPr>
              <a:t>ORGANIZOVANO FIZIČKO VEŽBANJE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582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1207" y="627880"/>
            <a:ext cx="10339009" cy="5720669"/>
          </a:xfrm>
        </p:spPr>
        <p:txBody>
          <a:bodyPr>
            <a:normAutofit/>
          </a:bodyPr>
          <a:lstStyle/>
          <a:p>
            <a:r>
              <a:rPr lang="sr-Latn-RS" sz="2400" dirty="0">
                <a:latin typeface="Times New Roman" panose="02020603050405020304" pitchFamily="18" charset="0"/>
                <a:cs typeface="Times New Roman" panose="02020603050405020304" pitchFamily="18" charset="0"/>
              </a:rPr>
              <a:t>Organizovano fizičko vežbanje (organizovana fizička aktivnost) podrazumeva da postoji plan i program rada po kom se sprovode </a:t>
            </a:r>
            <a:r>
              <a:rPr lang="sr-Latn-RS" sz="2400" dirty="0" smtClean="0">
                <a:latin typeface="Times New Roman" panose="02020603050405020304" pitchFamily="18" charset="0"/>
                <a:cs typeface="Times New Roman" panose="02020603050405020304" pitchFamily="18" charset="0"/>
              </a:rPr>
              <a:t>aktivnosti</a:t>
            </a:r>
          </a:p>
          <a:p>
            <a:r>
              <a:rPr lang="sr-Latn-RS" sz="2400" dirty="0">
                <a:latin typeface="Times New Roman" panose="02020603050405020304" pitchFamily="18" charset="0"/>
                <a:cs typeface="Times New Roman" panose="02020603050405020304" pitchFamily="18" charset="0"/>
              </a:rPr>
              <a:t>Ovakav način rada podrazumeva usmerenost ka određenom cilju, ali naglašava da se sprovodi u određenoj formi u kojoj: postoji struktura, primenjuju se različite metode u radu, koriste se sprave i rekviziti, određuje se vreme rada itd</a:t>
            </a:r>
            <a:r>
              <a:rPr lang="sr-Latn-RS" sz="2400" dirty="0" smtClean="0">
                <a:latin typeface="Times New Roman" panose="02020603050405020304" pitchFamily="18" charset="0"/>
                <a:cs typeface="Times New Roman" panose="02020603050405020304" pitchFamily="18" charset="0"/>
              </a:rPr>
              <a:t>.</a:t>
            </a:r>
          </a:p>
          <a:p>
            <a:r>
              <a:rPr lang="sr-Latn-RS" sz="2400" dirty="0">
                <a:latin typeface="Times New Roman" panose="02020603050405020304" pitchFamily="18" charset="0"/>
                <a:cs typeface="Times New Roman" panose="02020603050405020304" pitchFamily="18" charset="0"/>
              </a:rPr>
              <a:t>Podrazumeva se da osoba koja sprovodi ovakve sadržaje poseduje potrebna znanja i </a:t>
            </a:r>
            <a:r>
              <a:rPr lang="sr-Latn-RS" sz="2400" dirty="0" smtClean="0">
                <a:latin typeface="Times New Roman" panose="02020603050405020304" pitchFamily="18" charset="0"/>
                <a:cs typeface="Times New Roman" panose="02020603050405020304" pitchFamily="18" charset="0"/>
              </a:rPr>
              <a:t>veštine</a:t>
            </a:r>
          </a:p>
          <a:p>
            <a:r>
              <a:rPr lang="sr-Latn-RS" sz="2400" dirty="0" smtClean="0">
                <a:latin typeface="Times New Roman" panose="02020603050405020304" pitchFamily="18" charset="0"/>
                <a:cs typeface="Times New Roman" panose="02020603050405020304" pitchFamily="18" charset="0"/>
              </a:rPr>
              <a:t>Organizovano </a:t>
            </a:r>
            <a:r>
              <a:rPr lang="sr-Latn-RS" sz="2400" dirty="0">
                <a:latin typeface="Times New Roman" panose="02020603050405020304" pitchFamily="18" charset="0"/>
                <a:cs typeface="Times New Roman" panose="02020603050405020304" pitchFamily="18" charset="0"/>
              </a:rPr>
              <a:t>fizičko vežbanje se najčešće sprovode u sportskom klubu ili organizaciji i vaspitno-obrazovnoj </a:t>
            </a:r>
            <a:r>
              <a:rPr lang="sr-Latn-RS" sz="2400" dirty="0" smtClean="0">
                <a:latin typeface="Times New Roman" panose="02020603050405020304" pitchFamily="18" charset="0"/>
                <a:cs typeface="Times New Roman" panose="02020603050405020304" pitchFamily="18" charset="0"/>
              </a:rPr>
              <a:t>ustanovi</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7865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6083" y="407376"/>
            <a:ext cx="5562168" cy="3077733"/>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5884" y="3735977"/>
            <a:ext cx="5952310" cy="2976155"/>
          </a:xfrm>
          <a:prstGeom prst="rect">
            <a:avLst/>
          </a:prstGeom>
        </p:spPr>
      </p:pic>
    </p:spTree>
    <p:extLst>
      <p:ext uri="{BB962C8B-B14F-4D97-AF65-F5344CB8AC3E}">
        <p14:creationId xmlns:p14="http://schemas.microsoft.com/office/powerpoint/2010/main" val="1952668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8343" y="357051"/>
            <a:ext cx="10972800" cy="6078583"/>
          </a:xfrm>
        </p:spPr>
        <p:txBody>
          <a:bodyPr>
            <a:normAutofit/>
          </a:bodyPr>
          <a:lstStyle/>
          <a:p>
            <a:r>
              <a:rPr lang="sr-Latn-RS" sz="2400" b="1" dirty="0" smtClean="0">
                <a:latin typeface="Times New Roman" panose="02020603050405020304" pitchFamily="18" charset="0"/>
                <a:cs typeface="Times New Roman" panose="02020603050405020304" pitchFamily="18" charset="0"/>
              </a:rPr>
              <a:t>Organizovane fizičke aktivnosti u predškolskoj ustanovi</a:t>
            </a:r>
          </a:p>
          <a:p>
            <a:r>
              <a:rPr lang="sr-Latn-RS" sz="2400" dirty="0">
                <a:latin typeface="Times New Roman" panose="02020603050405020304" pitchFamily="18" charset="0"/>
                <a:cs typeface="Times New Roman" panose="02020603050405020304" pitchFamily="18" charset="0"/>
              </a:rPr>
              <a:t>Programirano vežbanje se definiše kao upravljanje procesom vežbanja, odnosno transformacijama pojedinih dimenzija psihosomatskog statusa učesnika, primenom odgovarajućih programa koji su usklađeni sa zdravstvenim stanjem, motoričkim i funkcionalnim sposobnostima samih </a:t>
            </a:r>
            <a:r>
              <a:rPr lang="sr-Latn-RS" sz="2400" dirty="0" smtClean="0">
                <a:latin typeface="Times New Roman" panose="02020603050405020304" pitchFamily="18" charset="0"/>
                <a:cs typeface="Times New Roman" panose="02020603050405020304" pitchFamily="18" charset="0"/>
              </a:rPr>
              <a:t>učesnika</a:t>
            </a:r>
          </a:p>
          <a:p>
            <a:r>
              <a:rPr lang="sr-Latn-RS" sz="2400" dirty="0">
                <a:latin typeface="Times New Roman" panose="02020603050405020304" pitchFamily="18" charset="0"/>
                <a:cs typeface="Times New Roman" panose="02020603050405020304" pitchFamily="18" charset="0"/>
              </a:rPr>
              <a:t>Jedan od bitnijih uslova za dobar zdravstveni status deteta jeste da se dete </a:t>
            </a:r>
            <a:r>
              <a:rPr lang="sr-Latn-RS" sz="2400" dirty="0" smtClean="0">
                <a:latin typeface="Times New Roman" panose="02020603050405020304" pitchFamily="18" charset="0"/>
                <a:cs typeface="Times New Roman" panose="02020603050405020304" pitchFamily="18" charset="0"/>
              </a:rPr>
              <a:t>kreće</a:t>
            </a:r>
          </a:p>
          <a:p>
            <a:r>
              <a:rPr lang="sr-Latn-RS" sz="2400" dirty="0">
                <a:latin typeface="Times New Roman" panose="02020603050405020304" pitchFamily="18" charset="0"/>
                <a:cs typeface="Times New Roman" panose="02020603050405020304" pitchFamily="18" charset="0"/>
              </a:rPr>
              <a:t>Deca predškolskog i mlađeg školskog uzrasta svoje kretne aktivnosti najčešće ostvaruju u porodici i u vaspitno-obrazovnoj </a:t>
            </a:r>
            <a:r>
              <a:rPr lang="sr-Latn-RS" sz="2400" dirty="0" smtClean="0">
                <a:latin typeface="Times New Roman" panose="02020603050405020304" pitchFamily="18" charset="0"/>
                <a:cs typeface="Times New Roman" panose="02020603050405020304" pitchFamily="18" charset="0"/>
              </a:rPr>
              <a:t>ustanovi</a:t>
            </a:r>
          </a:p>
          <a:p>
            <a:r>
              <a:rPr lang="sr-Latn-RS" sz="2400" dirty="0">
                <a:latin typeface="Times New Roman" panose="02020603050405020304" pitchFamily="18" charset="0"/>
                <a:cs typeface="Times New Roman" panose="02020603050405020304" pitchFamily="18" charset="0"/>
              </a:rPr>
              <a:t>Usmerena aktivnost, što podrazumeva planiranu i programiranu aktivnost, svojim sadržajem utiče na formiranje celokupne ličnosti deteta</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9303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9289" y="497252"/>
            <a:ext cx="11009568" cy="6025468"/>
          </a:xfrm>
        </p:spPr>
        <p:txBody>
          <a:bodyPr>
            <a:normAutofit/>
          </a:bodyPr>
          <a:lstStyle/>
          <a:p>
            <a:r>
              <a:rPr lang="sr-Latn-RS" sz="2400" dirty="0">
                <a:latin typeface="Times New Roman" panose="02020603050405020304" pitchFamily="18" charset="0"/>
                <a:cs typeface="Times New Roman" panose="02020603050405020304" pitchFamily="18" charset="0"/>
              </a:rPr>
              <a:t>F</a:t>
            </a:r>
            <a:r>
              <a:rPr lang="sr-Latn-RS" sz="2400" dirty="0" smtClean="0">
                <a:latin typeface="Times New Roman" panose="02020603050405020304" pitchFamily="18" charset="0"/>
                <a:cs typeface="Times New Roman" panose="02020603050405020304" pitchFamily="18" charset="0"/>
              </a:rPr>
              <a:t>izičko </a:t>
            </a:r>
            <a:r>
              <a:rPr lang="sr-Latn-RS" sz="2400" dirty="0">
                <a:latin typeface="Times New Roman" panose="02020603050405020304" pitchFamily="18" charset="0"/>
                <a:cs typeface="Times New Roman" panose="02020603050405020304" pitchFamily="18" charset="0"/>
              </a:rPr>
              <a:t>vaspitanje obuhvata sva tri domena (kognitivni, afektivni i </a:t>
            </a:r>
            <a:r>
              <a:rPr lang="sr-Latn-RS" sz="2400" dirty="0" smtClean="0">
                <a:latin typeface="Times New Roman" panose="02020603050405020304" pitchFamily="18" charset="0"/>
                <a:cs typeface="Times New Roman" panose="02020603050405020304" pitchFamily="18" charset="0"/>
              </a:rPr>
              <a:t>psihomotorni)</a:t>
            </a:r>
          </a:p>
          <a:p>
            <a:r>
              <a:rPr lang="sr-Latn-RS" sz="2400" dirty="0" smtClean="0">
                <a:latin typeface="Times New Roman" panose="02020603050405020304" pitchFamily="18" charset="0"/>
                <a:cs typeface="Times New Roman" panose="02020603050405020304" pitchFamily="18" charset="0"/>
              </a:rPr>
              <a:t>Pored </a:t>
            </a:r>
            <a:r>
              <a:rPr lang="sr-Latn-RS" sz="2400" dirty="0">
                <a:latin typeface="Times New Roman" panose="02020603050405020304" pitchFamily="18" charset="0"/>
                <a:cs typeface="Times New Roman" panose="02020603050405020304" pitchFamily="18" charset="0"/>
              </a:rPr>
              <a:t>navedenog se ne sme izostaviti </a:t>
            </a:r>
            <a:r>
              <a:rPr lang="sr-Latn-RS" sz="2400" dirty="0" smtClean="0">
                <a:latin typeface="Times New Roman" panose="02020603050405020304" pitchFamily="18" charset="0"/>
                <a:cs typeface="Times New Roman" panose="02020603050405020304" pitchFamily="18" charset="0"/>
              </a:rPr>
              <a:t>biološko-antropološki (</a:t>
            </a:r>
            <a:r>
              <a:rPr lang="sr-Latn-RS" sz="2400" dirty="0">
                <a:latin typeface="Times New Roman" panose="02020603050405020304" pitchFamily="18" charset="0"/>
                <a:cs typeface="Times New Roman" panose="02020603050405020304" pitchFamily="18" charset="0"/>
              </a:rPr>
              <a:t>pravilan rast, razvoj i funkcionisanje </a:t>
            </a:r>
            <a:r>
              <a:rPr lang="sr-Latn-RS" sz="2400" dirty="0" smtClean="0">
                <a:latin typeface="Times New Roman" panose="02020603050405020304" pitchFamily="18" charset="0"/>
                <a:cs typeface="Times New Roman" panose="02020603050405020304" pitchFamily="18" charset="0"/>
              </a:rPr>
              <a:t>organizma) </a:t>
            </a:r>
            <a:r>
              <a:rPr lang="sr-Latn-RS" sz="2400" dirty="0">
                <a:latin typeface="Times New Roman" panose="02020603050405020304" pitchFamily="18" charset="0"/>
                <a:cs typeface="Times New Roman" panose="02020603050405020304" pitchFamily="18" charset="0"/>
              </a:rPr>
              <a:t>i zdravstveno-higijenski značaj fizičkog </a:t>
            </a:r>
            <a:r>
              <a:rPr lang="sr-Latn-RS" sz="2400" dirty="0" smtClean="0">
                <a:latin typeface="Times New Roman" panose="02020603050405020304" pitchFamily="18" charset="0"/>
                <a:cs typeface="Times New Roman" panose="02020603050405020304" pitchFamily="18" charset="0"/>
              </a:rPr>
              <a:t>vežbanja (</a:t>
            </a:r>
            <a:r>
              <a:rPr lang="sr-Latn-RS" sz="2400" dirty="0">
                <a:latin typeface="Times New Roman" panose="02020603050405020304" pitchFamily="18" charset="0"/>
                <a:cs typeface="Times New Roman" panose="02020603050405020304" pitchFamily="18" charset="0"/>
              </a:rPr>
              <a:t>jačanju organizma, učvršćivanju zdravlja, prevenciji bolesti, pravilnom držanju tela, prihvatanju higijenskih </a:t>
            </a:r>
            <a:r>
              <a:rPr lang="sr-Latn-RS" sz="2400" dirty="0" smtClean="0">
                <a:latin typeface="Times New Roman" panose="02020603050405020304" pitchFamily="18" charset="0"/>
                <a:cs typeface="Times New Roman" panose="02020603050405020304" pitchFamily="18" charset="0"/>
              </a:rPr>
              <a:t>navika)</a:t>
            </a:r>
          </a:p>
          <a:p>
            <a:r>
              <a:rPr lang="sr-Latn-RS" sz="2400" dirty="0">
                <a:latin typeface="Times New Roman" panose="02020603050405020304" pitchFamily="18" charset="0"/>
                <a:cs typeface="Times New Roman" panose="02020603050405020304" pitchFamily="18" charset="0"/>
              </a:rPr>
              <a:t>Telesne aktivnosti u vaspitno-obrazovnoj ustanovi mogu biti usmerene na: obogaćivanje motoričkih veština, razvoj motoričkih sposobnosti, aktivnu pauzu posle nekih statičnih aktivnosti, prevenciju od pojave različitih deformiteta ili pak u korelaciji sa nekim drugim aktivnostima (aktivnosti u prirodi, muzičke aktivnosti, upoznavanje okoline ili saobraćajnih pravila itd</a:t>
            </a:r>
            <a:r>
              <a:rPr lang="sr-Latn-RS" sz="2400" dirty="0" smtClean="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1702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17558" y="165826"/>
            <a:ext cx="10990263" cy="6026150"/>
          </a:xfrm>
        </p:spPr>
        <p:txBody>
          <a:bodyPr>
            <a:noAutofit/>
          </a:bodyPr>
          <a:lstStyle/>
          <a:p>
            <a:r>
              <a:rPr lang="sr-Latn-RS" sz="2400" u="sng" dirty="0" smtClean="0">
                <a:latin typeface="Times New Roman" panose="02020603050405020304" pitchFamily="18" charset="0"/>
                <a:cs typeface="Times New Roman" panose="02020603050405020304" pitchFamily="18" charset="0"/>
              </a:rPr>
              <a:t>Usmerena telesna aktivnost</a:t>
            </a:r>
          </a:p>
          <a:p>
            <a:r>
              <a:rPr lang="sr-Latn-RS" sz="2400" dirty="0">
                <a:latin typeface="Times New Roman" panose="02020603050405020304" pitchFamily="18" charset="0"/>
                <a:cs typeface="Times New Roman" panose="02020603050405020304" pitchFamily="18" charset="0"/>
              </a:rPr>
              <a:t>Usmerena telesna aktivnost je specifična u odnosu na ostale aktivnosti koje se sprovode u </a:t>
            </a:r>
            <a:r>
              <a:rPr lang="sr-Latn-RS" sz="2400" dirty="0" smtClean="0">
                <a:latin typeface="Times New Roman" panose="02020603050405020304" pitchFamily="18" charset="0"/>
                <a:cs typeface="Times New Roman" panose="02020603050405020304" pitchFamily="18" charset="0"/>
              </a:rPr>
              <a:t>vrtiću</a:t>
            </a:r>
          </a:p>
          <a:p>
            <a:r>
              <a:rPr lang="sr-Latn-RS" sz="2400" dirty="0" smtClean="0">
                <a:latin typeface="Times New Roman" panose="02020603050405020304" pitchFamily="18" charset="0"/>
                <a:cs typeface="Times New Roman" panose="02020603050405020304" pitchFamily="18" charset="0"/>
              </a:rPr>
              <a:t>Ta </a:t>
            </a:r>
            <a:r>
              <a:rPr lang="sr-Latn-RS" sz="2400" dirty="0">
                <a:latin typeface="Times New Roman" panose="02020603050405020304" pitchFamily="18" charset="0"/>
                <a:cs typeface="Times New Roman" panose="02020603050405020304" pitchFamily="18" charset="0"/>
              </a:rPr>
              <a:t>specifičnost se ogleda u tome što se sadržajem može uticati na poboljšanje zdravstvenog statusa i razvoj kognitivnog, afektivnog i psihomotornog domena </a:t>
            </a:r>
            <a:r>
              <a:rPr lang="sr-Latn-RS" sz="2400" dirty="0" smtClean="0">
                <a:latin typeface="Times New Roman" panose="02020603050405020304" pitchFamily="18" charset="0"/>
                <a:cs typeface="Times New Roman" panose="02020603050405020304" pitchFamily="18" charset="0"/>
              </a:rPr>
              <a:t>dece</a:t>
            </a:r>
            <a:endParaRPr lang="sr-Latn-RS" sz="2400" dirty="0">
              <a:latin typeface="Times New Roman" panose="02020603050405020304" pitchFamily="18" charset="0"/>
              <a:cs typeface="Times New Roman" panose="02020603050405020304" pitchFamily="18" charset="0"/>
            </a:endParaRPr>
          </a:p>
          <a:p>
            <a:r>
              <a:rPr lang="sr-Latn-RS" sz="2400" dirty="0">
                <a:latin typeface="Times New Roman" panose="02020603050405020304" pitchFamily="18" charset="0"/>
                <a:cs typeface="Times New Roman" panose="02020603050405020304" pitchFamily="18" charset="0"/>
              </a:rPr>
              <a:t>Najodgovornija osoba za stvaranje pozitivnog ambijenta je vaspitač koji u ravnotežu postavlja disciplinu na aktivnostima i opuštenu atmosferu, vrši odabir sadržaja i metoda rada i svojim ponašanjem je uzor </a:t>
            </a:r>
            <a:r>
              <a:rPr lang="sr-Latn-RS" sz="2400" dirty="0" smtClean="0">
                <a:latin typeface="Times New Roman" panose="02020603050405020304" pitchFamily="18" charset="0"/>
                <a:cs typeface="Times New Roman" panose="02020603050405020304" pitchFamily="18" charset="0"/>
              </a:rPr>
              <a:t>deci</a:t>
            </a:r>
          </a:p>
          <a:p>
            <a:r>
              <a:rPr lang="sr-Latn-RS" sz="2400" dirty="0">
                <a:latin typeface="Times New Roman" panose="02020603050405020304" pitchFamily="18" charset="0"/>
                <a:cs typeface="Times New Roman" panose="02020603050405020304" pitchFamily="18" charset="0"/>
              </a:rPr>
              <a:t>Značajnost se pre svega ogleda u usmerenosti na: razvoj motoričkih sposobnosti, sticanju znanja, veština i </a:t>
            </a:r>
            <a:r>
              <a:rPr lang="sr-Latn-RS" sz="2400" dirty="0" smtClean="0">
                <a:latin typeface="Times New Roman" panose="02020603050405020304" pitchFamily="18" charset="0"/>
                <a:cs typeface="Times New Roman" panose="02020603050405020304" pitchFamily="18" charset="0"/>
              </a:rPr>
              <a:t>navika</a:t>
            </a:r>
          </a:p>
          <a:p>
            <a:r>
              <a:rPr lang="sr-Latn-RS" sz="2400" dirty="0">
                <a:latin typeface="Times New Roman" panose="02020603050405020304" pitchFamily="18" charset="0"/>
                <a:cs typeface="Times New Roman" panose="02020603050405020304" pitchFamily="18" charset="0"/>
              </a:rPr>
              <a:t>Sadržaj ovih aktivnosti su: osnovni oblici kretanja (hodanje, trčanje, skakanje, puzanje itd.), gimnastičke vežbe (kolut napred, kotrljanje oko uzdužne ose tela, hodanje po klupi itd.), atletske vežbe (visoki skip, niski skip, skok udalj iz mesta, skok udalj iz zaleta, skok uvis iz kosog zaleta itd.), aktivnosti sa rekvizitima (koriste se: lopte, obručevi, kanapi, vrećice, baloni itd.), vežbe uz muziku, hvatalice i pokretne igre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5401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799" y="278675"/>
            <a:ext cx="11564983" cy="6357256"/>
          </a:xfrm>
        </p:spPr>
        <p:txBody>
          <a:bodyPr>
            <a:normAutofit/>
          </a:bodyPr>
          <a:lstStyle/>
          <a:p>
            <a:r>
              <a:rPr lang="sr-Latn-RS" sz="2400" dirty="0">
                <a:latin typeface="Times New Roman" panose="02020603050405020304" pitchFamily="18" charset="0"/>
                <a:cs typeface="Times New Roman" panose="02020603050405020304" pitchFamily="18" charset="0"/>
              </a:rPr>
              <a:t>Organizaciona struktura usmerenih telesnih aktivnosti je sadržana iz četiri dela. </a:t>
            </a:r>
            <a:endParaRPr lang="sr-Latn-RS" sz="2400" dirty="0" smtClean="0">
              <a:latin typeface="Times New Roman" panose="02020603050405020304" pitchFamily="18" charset="0"/>
              <a:cs typeface="Times New Roman" panose="02020603050405020304" pitchFamily="18" charset="0"/>
            </a:endParaRPr>
          </a:p>
          <a:p>
            <a:r>
              <a:rPr lang="sr-Latn-RS" sz="2400" dirty="0" smtClean="0">
                <a:latin typeface="Times New Roman" panose="02020603050405020304" pitchFamily="18" charset="0"/>
                <a:cs typeface="Times New Roman" panose="02020603050405020304" pitchFamily="18" charset="0"/>
              </a:rPr>
              <a:t>Uvodni </a:t>
            </a:r>
            <a:r>
              <a:rPr lang="sr-Latn-RS" sz="2400" dirty="0">
                <a:latin typeface="Times New Roman" panose="02020603050405020304" pitchFamily="18" charset="0"/>
                <a:cs typeface="Times New Roman" panose="02020603050405020304" pitchFamily="18" charset="0"/>
              </a:rPr>
              <a:t>deo služi za postepeno uvođenje dece u aktivnosti i traje oko 10% ukupnog vremena. </a:t>
            </a:r>
            <a:endParaRPr lang="sr-Latn-RS" sz="2400" dirty="0" smtClean="0">
              <a:latin typeface="Times New Roman" panose="02020603050405020304" pitchFamily="18" charset="0"/>
              <a:cs typeface="Times New Roman" panose="02020603050405020304" pitchFamily="18" charset="0"/>
            </a:endParaRPr>
          </a:p>
          <a:p>
            <a:r>
              <a:rPr lang="sr-Latn-RS" sz="2400" dirty="0" smtClean="0">
                <a:latin typeface="Times New Roman" panose="02020603050405020304" pitchFamily="18" charset="0"/>
                <a:cs typeface="Times New Roman" panose="02020603050405020304" pitchFamily="18" charset="0"/>
              </a:rPr>
              <a:t>Trajanje </a:t>
            </a:r>
            <a:r>
              <a:rPr lang="sr-Latn-RS" sz="2400" dirty="0">
                <a:latin typeface="Times New Roman" panose="02020603050405020304" pitchFamily="18" charset="0"/>
                <a:cs typeface="Times New Roman" panose="02020603050405020304" pitchFamily="18" charset="0"/>
              </a:rPr>
              <a:t>pripremnog dela, u kojem se sprovode vežbe oblikovanja, oko 20% ukupnog vremena. Ovaj deo aktivnosti služi za pravilno formiranje organizma (formiranje tela), usavršavanje kretnih sposobnosti (formiranje kretanja) i pripremu lokomotornog aparata za povećane napore u glavnom delu. </a:t>
            </a:r>
            <a:endParaRPr lang="sr-Latn-RS" sz="2400" dirty="0" smtClean="0">
              <a:latin typeface="Times New Roman" panose="02020603050405020304" pitchFamily="18" charset="0"/>
              <a:cs typeface="Times New Roman" panose="02020603050405020304" pitchFamily="18" charset="0"/>
            </a:endParaRPr>
          </a:p>
          <a:p>
            <a:r>
              <a:rPr lang="sr-Latn-RS" sz="2400" dirty="0" smtClean="0">
                <a:latin typeface="Times New Roman" panose="02020603050405020304" pitchFamily="18" charset="0"/>
                <a:cs typeface="Times New Roman" panose="02020603050405020304" pitchFamily="18" charset="0"/>
              </a:rPr>
              <a:t>Trajanje </a:t>
            </a:r>
            <a:r>
              <a:rPr lang="sr-Latn-RS" sz="2400" dirty="0">
                <a:latin typeface="Times New Roman" panose="02020603050405020304" pitchFamily="18" charset="0"/>
                <a:cs typeface="Times New Roman" panose="02020603050405020304" pitchFamily="18" charset="0"/>
              </a:rPr>
              <a:t>glavnog dela aktivnosti je od 50 do 60% od ukupnog vremena. Glavni deo aktivnosti se može podeliti na A deo (sprovode se sadržaji koje se tiču jedinice usmerenih telesnih aktivnosti i u zavisnosti od tipa uči se ili uvežbava) i B deo (sprovode se sadržaji koji bi trebali da psihofizičke sposobosti podignu na najviši nivo). </a:t>
            </a:r>
            <a:endParaRPr lang="sr-Latn-RS" sz="2400" dirty="0" smtClean="0">
              <a:latin typeface="Times New Roman" panose="02020603050405020304" pitchFamily="18" charset="0"/>
              <a:cs typeface="Times New Roman" panose="02020603050405020304" pitchFamily="18" charset="0"/>
            </a:endParaRPr>
          </a:p>
          <a:p>
            <a:r>
              <a:rPr lang="sr-Latn-RS" sz="2400" dirty="0" smtClean="0">
                <a:latin typeface="Times New Roman" panose="02020603050405020304" pitchFamily="18" charset="0"/>
                <a:cs typeface="Times New Roman" panose="02020603050405020304" pitchFamily="18" charset="0"/>
              </a:rPr>
              <a:t>Završni </a:t>
            </a:r>
            <a:r>
              <a:rPr lang="sr-Latn-RS" sz="2400" dirty="0">
                <a:latin typeface="Times New Roman" panose="02020603050405020304" pitchFamily="18" charset="0"/>
                <a:cs typeface="Times New Roman" panose="02020603050405020304" pitchFamily="18" charset="0"/>
              </a:rPr>
              <a:t>deo aktivnosti se sprovodi oko 10% ukupnog vremena, a glavni cilj je da se organizam smiri i dovede u približno isto stanje kakvo je bilo na početku aktivnosti. </a:t>
            </a:r>
            <a:endParaRPr lang="sr-Latn-RS" sz="2400" dirty="0" smtClean="0">
              <a:latin typeface="Times New Roman" panose="02020603050405020304" pitchFamily="18" charset="0"/>
              <a:cs typeface="Times New Roman" panose="02020603050405020304" pitchFamily="18" charset="0"/>
            </a:endParaRPr>
          </a:p>
          <a:p>
            <a:r>
              <a:rPr lang="sr-Latn-RS" sz="2400" dirty="0">
                <a:latin typeface="Times New Roman" panose="02020603050405020304" pitchFamily="18" charset="0"/>
                <a:cs typeface="Times New Roman" panose="02020603050405020304" pitchFamily="18" charset="0"/>
              </a:rPr>
              <a:t>Trajanje usmerenih telesnih aktivnosti zavise od uzrasne grupe, a ne duže od 40 minuta.</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0774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57" y="252549"/>
            <a:ext cx="11512732" cy="6348548"/>
          </a:xfrm>
        </p:spPr>
        <p:txBody>
          <a:bodyPr>
            <a:normAutofit/>
          </a:bodyPr>
          <a:lstStyle/>
          <a:p>
            <a:r>
              <a:rPr lang="sr-Latn-RS" sz="2400" u="sng" dirty="0" smtClean="0">
                <a:latin typeface="Times New Roman" panose="02020603050405020304" pitchFamily="18" charset="0"/>
                <a:cs typeface="Times New Roman" panose="02020603050405020304" pitchFamily="18" charset="0"/>
              </a:rPr>
              <a:t>Uvodni deo časa</a:t>
            </a:r>
          </a:p>
          <a:p>
            <a:pPr lvl="1"/>
            <a:r>
              <a:rPr lang="sr-Latn-RS" sz="2000" dirty="0">
                <a:latin typeface="Times New Roman" panose="02020603050405020304" pitchFamily="18" charset="0"/>
                <a:cs typeface="Times New Roman" panose="02020603050405020304" pitchFamily="18" charset="0"/>
              </a:rPr>
              <a:t>Hvatalice ili neki jednostavniji </a:t>
            </a:r>
            <a:r>
              <a:rPr lang="sr-Latn-RS" sz="2000" dirty="0" smtClean="0">
                <a:latin typeface="Times New Roman" panose="02020603050405020304" pitchFamily="18" charset="0"/>
                <a:cs typeface="Times New Roman" panose="02020603050405020304" pitchFamily="18" charset="0"/>
              </a:rPr>
              <a:t>poligoni</a:t>
            </a:r>
            <a:endParaRPr lang="sr-Latn-RS" sz="2000" u="sng" dirty="0" smtClean="0">
              <a:latin typeface="Times New Roman" panose="02020603050405020304" pitchFamily="18" charset="0"/>
              <a:cs typeface="Times New Roman" panose="02020603050405020304" pitchFamily="18" charset="0"/>
            </a:endParaRPr>
          </a:p>
          <a:p>
            <a:r>
              <a:rPr lang="sr-Latn-RS" sz="2400" u="sng" dirty="0" smtClean="0">
                <a:latin typeface="Times New Roman" panose="02020603050405020304" pitchFamily="18" charset="0"/>
                <a:cs typeface="Times New Roman" panose="02020603050405020304" pitchFamily="18" charset="0"/>
              </a:rPr>
              <a:t>Pripremni deo časa</a:t>
            </a:r>
          </a:p>
          <a:p>
            <a:pPr lvl="1"/>
            <a:r>
              <a:rPr lang="sr-Latn-RS" sz="2000" dirty="0" smtClean="0">
                <a:latin typeface="Times New Roman" panose="02020603050405020304" pitchFamily="18" charset="0"/>
                <a:cs typeface="Times New Roman" panose="02020603050405020304" pitchFamily="18" charset="0"/>
              </a:rPr>
              <a:t>Vežbe oblikovanja</a:t>
            </a:r>
          </a:p>
          <a:p>
            <a:r>
              <a:rPr lang="sr-Latn-RS" sz="2400" u="sng" dirty="0" smtClean="0">
                <a:latin typeface="Times New Roman" panose="02020603050405020304" pitchFamily="18" charset="0"/>
                <a:cs typeface="Times New Roman" panose="02020603050405020304" pitchFamily="18" charset="0"/>
              </a:rPr>
              <a:t>Glavni deo časa</a:t>
            </a:r>
          </a:p>
          <a:p>
            <a:pPr lvl="1"/>
            <a:r>
              <a:rPr lang="sr-Latn-RS" sz="2000" dirty="0" smtClean="0">
                <a:latin typeface="Times New Roman" panose="02020603050405020304" pitchFamily="18" charset="0"/>
                <a:cs typeface="Times New Roman" panose="02020603050405020304" pitchFamily="18" charset="0"/>
              </a:rPr>
              <a:t>Usmerene telesne aktivnosti (obučavanje nekih novih elemenata ili kroz razne poligone uvežbavanje prethodno naučenih)</a:t>
            </a:r>
          </a:p>
          <a:p>
            <a:pPr lvl="1"/>
            <a:r>
              <a:rPr lang="sr-Latn-RS" sz="2000" dirty="0" smtClean="0">
                <a:latin typeface="Times New Roman" panose="02020603050405020304" pitchFamily="18" charset="0"/>
                <a:cs typeface="Times New Roman" panose="02020603050405020304" pitchFamily="18" charset="0"/>
              </a:rPr>
              <a:t>Na kraju ovog dela časa, deci se može dati takmičenje gde će primeniti prethodno naučene elemente</a:t>
            </a:r>
          </a:p>
          <a:p>
            <a:r>
              <a:rPr lang="sr-Latn-RS" sz="2400" u="sng" dirty="0" smtClean="0">
                <a:latin typeface="Times New Roman" panose="02020603050405020304" pitchFamily="18" charset="0"/>
                <a:cs typeface="Times New Roman" panose="02020603050405020304" pitchFamily="18" charset="0"/>
              </a:rPr>
              <a:t>Završni deo časa</a:t>
            </a:r>
            <a:endParaRPr lang="sr-Latn-RS" sz="2400" dirty="0">
              <a:latin typeface="Times New Roman" panose="02020603050405020304" pitchFamily="18" charset="0"/>
              <a:cs typeface="Times New Roman" panose="02020603050405020304" pitchFamily="18" charset="0"/>
            </a:endParaRPr>
          </a:p>
          <a:p>
            <a:pPr lvl="1"/>
            <a:r>
              <a:rPr lang="sr-Latn-RS" sz="2000" dirty="0" smtClean="0">
                <a:latin typeface="Times New Roman" panose="02020603050405020304" pitchFamily="18" charset="0"/>
                <a:cs typeface="Times New Roman" panose="02020603050405020304" pitchFamily="18" charset="0"/>
              </a:rPr>
              <a:t>Igre niskog intenziteta ili vežbe istezanja</a:t>
            </a:r>
          </a:p>
        </p:txBody>
      </p:sp>
    </p:spTree>
    <p:extLst>
      <p:ext uri="{BB962C8B-B14F-4D97-AF65-F5344CB8AC3E}">
        <p14:creationId xmlns:p14="http://schemas.microsoft.com/office/powerpoint/2010/main" val="396016038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80</TotalTime>
  <Words>1435</Words>
  <Application>Microsoft Office PowerPoint</Application>
  <PresentationFormat>Widescreen</PresentationFormat>
  <Paragraphs>74</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Times New Roman</vt:lpstr>
      <vt:lpstr>Trebuchet MS</vt:lpstr>
      <vt:lpstr>Wingdings 3</vt:lpstr>
      <vt:lpstr>Facet</vt:lpstr>
      <vt:lpstr>VAŽNO OBAVEŠTENJE  Kokolvijum iz predmeta rekreacija će biti održan u petak 11.12. u 11:20h u amfiteatru škole  Obe grupe imaju kolokvijum u isto vreme   Ovaj termin važi ako trenutne mere ostanu na snazi  Ako dođe do nekih promena, bićete na vreme obavešteni  Na kolokvijum OBAVEZNO poneti MASKE  Studenti koji ne budu imali maske, neće moći da prisustvuju kolokvijumu</vt:lpstr>
      <vt:lpstr>ORGANIZOVANO FIZIČKO VEŽBANJE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ORGANIZOVANO FIZIČKO VEŽBANJE</dc:title>
  <dc:creator>Filip</dc:creator>
  <cp:lastModifiedBy>Filip</cp:lastModifiedBy>
  <cp:revision>8</cp:revision>
  <dcterms:created xsi:type="dcterms:W3CDTF">2020-10-07T10:30:08Z</dcterms:created>
  <dcterms:modified xsi:type="dcterms:W3CDTF">2020-11-02T14:00:06Z</dcterms:modified>
</cp:coreProperties>
</file>