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722A80-8C98-4C2C-8EC1-19D7D513AC9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8FA7259-5EDE-426B-9A38-B47632CD65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96944" cy="1927225"/>
          </a:xfrm>
        </p:spPr>
        <p:txBody>
          <a:bodyPr/>
          <a:lstStyle/>
          <a:p>
            <a:r>
              <a:rPr lang="en-US" sz="7200" dirty="0" smtClean="0"/>
              <a:t>NUMBERS </a:t>
            </a:r>
            <a:r>
              <a:rPr lang="en-US" dirty="0" smtClean="0"/>
              <a:t>(</a:t>
            </a:r>
            <a:r>
              <a:rPr lang="en-US" dirty="0" err="1" smtClean="0"/>
              <a:t>brojevi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1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 SPOKEN CALCULATIONS (+,-)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353347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Ways of saying calculations in English are:</a:t>
            </a:r>
          </a:p>
          <a:p>
            <a:pPr marL="0" indent="0">
              <a:buNone/>
            </a:pPr>
            <a:r>
              <a:rPr lang="en-US" sz="2700" dirty="0" smtClean="0"/>
              <a:t>2+2=4  Two and two is/are four. (informal)</a:t>
            </a:r>
          </a:p>
          <a:p>
            <a:pPr marL="0" indent="0">
              <a:buNone/>
            </a:pPr>
            <a:r>
              <a:rPr lang="en-US" sz="2700" dirty="0"/>
              <a:t> </a:t>
            </a:r>
            <a:r>
              <a:rPr lang="en-US" sz="2700" dirty="0" smtClean="0"/>
              <a:t>            Two plus two equals/is four. (formal)</a:t>
            </a: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7-4=3   Four from seven is/leaves three. (informal)</a:t>
            </a:r>
          </a:p>
          <a:p>
            <a:pPr marL="0" indent="0">
              <a:buNone/>
            </a:pPr>
            <a:r>
              <a:rPr lang="en-US" sz="2700" dirty="0" smtClean="0"/>
              <a:t>            Seven take away four is/leaves three. (informal)</a:t>
            </a:r>
          </a:p>
          <a:p>
            <a:pPr marL="0" indent="0">
              <a:buNone/>
            </a:pPr>
            <a:r>
              <a:rPr lang="en-US" sz="2700" dirty="0"/>
              <a:t> </a:t>
            </a:r>
            <a:r>
              <a:rPr lang="en-US" sz="2700" dirty="0" smtClean="0"/>
              <a:t>           Seven minus four equals/is three. (formal)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44508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/>
          <a:lstStyle/>
          <a:p>
            <a:r>
              <a:rPr lang="en-US" dirty="0" smtClean="0"/>
              <a:t>10 SPOKEN CALCULATIONS (x,</a:t>
            </a:r>
            <a:r>
              <a:rPr lang="en-US" dirty="0" smtClean="0">
                <a:latin typeface="Times New Roman"/>
                <a:cs typeface="Times New Roman"/>
              </a:rPr>
              <a:t>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488160"/>
          </a:xfrm>
        </p:spPr>
        <p:txBody>
          <a:bodyPr/>
          <a:lstStyle/>
          <a:p>
            <a:pPr marL="0" indent="0">
              <a:buNone/>
            </a:pPr>
            <a:r>
              <a:rPr lang="en-US" sz="2700" dirty="0" smtClean="0"/>
              <a:t>3x4=12 Three fours are twelve. (informal)</a:t>
            </a:r>
          </a:p>
          <a:p>
            <a:pPr marL="0" indent="0">
              <a:buNone/>
            </a:pPr>
            <a:r>
              <a:rPr lang="en-US" sz="2700" dirty="0"/>
              <a:t> </a:t>
            </a:r>
            <a:r>
              <a:rPr lang="en-US" sz="2700" dirty="0" smtClean="0"/>
              <a:t>            Three times four is twelve. </a:t>
            </a:r>
            <a:r>
              <a:rPr lang="en-US" sz="2700" dirty="0">
                <a:solidFill>
                  <a:prstClr val="black"/>
                </a:solidFill>
              </a:rPr>
              <a:t>(informal</a:t>
            </a:r>
            <a:r>
              <a:rPr lang="en-US" sz="2700" dirty="0" smtClean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700">
                <a:solidFill>
                  <a:prstClr val="black"/>
                </a:solidFill>
              </a:rPr>
              <a:t> </a:t>
            </a:r>
            <a:r>
              <a:rPr lang="en-US" sz="2700" smtClean="0">
                <a:solidFill>
                  <a:prstClr val="black"/>
                </a:solidFill>
              </a:rPr>
              <a:t>            Three </a:t>
            </a:r>
            <a:r>
              <a:rPr lang="en-US" sz="2700" dirty="0" smtClean="0">
                <a:solidFill>
                  <a:prstClr val="black"/>
                </a:solidFill>
              </a:rPr>
              <a:t>multiplied by four equals/is </a:t>
            </a:r>
            <a:r>
              <a:rPr lang="en-US" sz="2700" smtClean="0">
                <a:solidFill>
                  <a:prstClr val="black"/>
                </a:solidFill>
              </a:rPr>
              <a:t>twelve.(</a:t>
            </a:r>
            <a:r>
              <a:rPr lang="en-US" sz="2700" dirty="0" smtClean="0">
                <a:solidFill>
                  <a:prstClr val="black"/>
                </a:solidFill>
              </a:rPr>
              <a:t>formal)</a:t>
            </a:r>
          </a:p>
          <a:p>
            <a:pPr marL="0" lvl="0" indent="0">
              <a:buNone/>
            </a:pPr>
            <a:endParaRPr lang="en-US" sz="27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700" dirty="0" smtClean="0">
                <a:solidFill>
                  <a:prstClr val="black"/>
                </a:solidFill>
              </a:rPr>
              <a:t>9</a:t>
            </a:r>
            <a:r>
              <a:rPr lang="en-US" sz="2700" dirty="0" smtClean="0">
                <a:solidFill>
                  <a:prstClr val="black"/>
                </a:solidFill>
                <a:ea typeface="+mj-ea"/>
                <a:cs typeface="Times New Roman"/>
              </a:rPr>
              <a:t>÷3 =3   Three(s) into nine goes three (times). </a:t>
            </a:r>
            <a:r>
              <a:rPr lang="en-US" sz="2700" dirty="0">
                <a:solidFill>
                  <a:prstClr val="black"/>
                </a:solidFill>
              </a:rPr>
              <a:t>(informal)</a:t>
            </a:r>
          </a:p>
          <a:p>
            <a:pPr marL="0" lvl="0" indent="0">
              <a:buNone/>
            </a:pPr>
            <a:r>
              <a:rPr lang="en-US" sz="2700" dirty="0" smtClean="0"/>
              <a:t>              Nine divided by three equals/is three. </a:t>
            </a:r>
            <a:r>
              <a:rPr lang="en-US" sz="2700" dirty="0">
                <a:solidFill>
                  <a:prstClr val="black"/>
                </a:solidFill>
              </a:rPr>
              <a:t>(formal)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9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1095400"/>
          </a:xfrm>
        </p:spPr>
        <p:txBody>
          <a:bodyPr>
            <a:noAutofit/>
          </a:bodyPr>
          <a:lstStyle/>
          <a:p>
            <a:r>
              <a:rPr lang="en-US" dirty="0" smtClean="0"/>
              <a:t>1 FRACTIONS AND DECIMAL NUMBERS </a:t>
            </a:r>
            <a:r>
              <a:rPr lang="en-US" sz="3600" dirty="0" smtClean="0"/>
              <a:t>(</a:t>
            </a:r>
            <a:r>
              <a:rPr lang="en-US" sz="3600" dirty="0" err="1" smtClean="0"/>
              <a:t>razlomci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decimalni</a:t>
            </a:r>
            <a:r>
              <a:rPr lang="en-US" sz="3600" dirty="0" smtClean="0"/>
              <a:t> </a:t>
            </a:r>
            <a:r>
              <a:rPr lang="en-US" sz="3600" dirty="0" err="1" smtClean="0"/>
              <a:t>brojevi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Autofit/>
          </a:bodyPr>
          <a:lstStyle/>
          <a:p>
            <a:r>
              <a:rPr lang="en-US" sz="2500" b="1" dirty="0" smtClean="0"/>
              <a:t>We say simple fractions like this:</a:t>
            </a:r>
          </a:p>
          <a:p>
            <a:pPr marL="0" indent="0">
              <a:buNone/>
            </a:pPr>
            <a:r>
              <a:rPr lang="en-US" sz="2500" dirty="0" smtClean="0"/>
              <a:t>½  a half</a:t>
            </a:r>
          </a:p>
          <a:p>
            <a:pPr marL="0" indent="0">
              <a:buNone/>
            </a:pPr>
            <a:r>
              <a:rPr lang="en-US" sz="2500" dirty="0" smtClean="0"/>
              <a:t>1/4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smtClean="0">
                <a:solidFill>
                  <a:prstClr val="black"/>
                </a:solidFill>
              </a:rPr>
              <a:t> a/one quarter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1/8  an/one eighth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3/7  three sevenths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2/5  two fifths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3 ¾  three and three quarters 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6 1/8  six and one eighth</a:t>
            </a:r>
          </a:p>
          <a:p>
            <a:r>
              <a:rPr lang="en-US" sz="2500" b="1" dirty="0" smtClean="0">
                <a:solidFill>
                  <a:prstClr val="black"/>
                </a:solidFill>
              </a:rPr>
              <a:t>More complex fractions (using the word </a:t>
            </a:r>
            <a:r>
              <a:rPr lang="en-US" sz="2500" b="1" i="1" dirty="0" smtClean="0">
                <a:solidFill>
                  <a:prstClr val="black"/>
                </a:solidFill>
              </a:rPr>
              <a:t>over</a:t>
            </a:r>
            <a:r>
              <a:rPr lang="en-US" sz="2500" b="1" dirty="0" smtClean="0">
                <a:solidFill>
                  <a:prstClr val="black"/>
                </a:solidFill>
              </a:rPr>
              <a:t>):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</a:rPr>
              <a:t>317/509  three hundred and seventeen </a:t>
            </a:r>
            <a:r>
              <a:rPr lang="en-US" sz="2500" u="sng" dirty="0" smtClean="0">
                <a:solidFill>
                  <a:prstClr val="black"/>
                </a:solidFill>
              </a:rPr>
              <a:t>over</a:t>
            </a:r>
            <a:r>
              <a:rPr lang="en-US" sz="2500" dirty="0" smtClean="0">
                <a:solidFill>
                  <a:prstClr val="black"/>
                </a:solidFill>
              </a:rPr>
              <a:t> five hundred and nine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9151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DECIMALS (</a:t>
            </a:r>
            <a:r>
              <a:rPr lang="en-US" dirty="0" err="1" smtClean="0"/>
              <a:t>decimalni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0.4  </a:t>
            </a:r>
            <a:r>
              <a:rPr lang="en-US" sz="3200" dirty="0" err="1" smtClean="0"/>
              <a:t>nought</a:t>
            </a:r>
            <a:r>
              <a:rPr lang="en-US" sz="3200" dirty="0" smtClean="0"/>
              <a:t> </a:t>
            </a:r>
            <a:r>
              <a:rPr lang="en-US" sz="3200" u="sng" dirty="0" smtClean="0"/>
              <a:t>point</a:t>
            </a:r>
            <a:r>
              <a:rPr lang="en-US" sz="3200" dirty="0" smtClean="0"/>
              <a:t> four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 smtClean="0"/>
              <a:t>0.375  </a:t>
            </a:r>
            <a:r>
              <a:rPr lang="en-US" sz="3200" dirty="0" err="1" smtClean="0"/>
              <a:t>nought</a:t>
            </a:r>
            <a:r>
              <a:rPr lang="en-US" sz="3200" dirty="0" smtClean="0"/>
              <a:t> </a:t>
            </a:r>
            <a:r>
              <a:rPr lang="en-US" sz="3200" u="sng" dirty="0" smtClean="0"/>
              <a:t>point</a:t>
            </a:r>
            <a:r>
              <a:rPr lang="en-US" sz="3200" dirty="0" smtClean="0"/>
              <a:t> three seven five (NOT </a:t>
            </a:r>
            <a:r>
              <a:rPr lang="en-US" sz="3200" dirty="0" err="1" smtClean="0"/>
              <a:t>nought</a:t>
            </a:r>
            <a:r>
              <a:rPr lang="en-US" sz="3200" dirty="0" smtClean="0"/>
              <a:t> point three hundred and seventy-five)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4.7  four </a:t>
            </a:r>
            <a:r>
              <a:rPr lang="en-US" sz="3200" u="sng" dirty="0" smtClean="0"/>
              <a:t>point</a:t>
            </a:r>
            <a:r>
              <a:rPr lang="en-US" sz="3200" dirty="0" smtClean="0"/>
              <a:t> seven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599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3 NOUGHT, ZERO, NIL etc.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/>
          </a:bodyPr>
          <a:lstStyle/>
          <a:p>
            <a:r>
              <a:rPr lang="en-US" sz="2600" b="1" dirty="0" smtClean="0"/>
              <a:t>The figure 0 is usually called </a:t>
            </a:r>
            <a:r>
              <a:rPr lang="en-US" sz="2600" b="1" i="1" dirty="0" err="1" smtClean="0"/>
              <a:t>nought</a:t>
            </a:r>
            <a:r>
              <a:rPr lang="en-US" sz="2600" b="1" dirty="0" smtClean="0"/>
              <a:t> in British English and </a:t>
            </a:r>
            <a:r>
              <a:rPr lang="en-US" sz="2600" b="1" i="1" dirty="0" smtClean="0"/>
              <a:t>zero</a:t>
            </a:r>
            <a:r>
              <a:rPr lang="en-US" sz="2600" b="1" dirty="0" smtClean="0"/>
              <a:t> in American English. When we say numbers one figure at a time, 0 is often called </a:t>
            </a:r>
            <a:r>
              <a:rPr lang="en-US" sz="2600" b="1" i="1" dirty="0" smtClean="0"/>
              <a:t>oh</a:t>
            </a:r>
            <a:r>
              <a:rPr lang="en-US" sz="2600" b="1" dirty="0" smtClean="0"/>
              <a:t>:</a:t>
            </a:r>
          </a:p>
          <a:p>
            <a:pPr marL="0" indent="0">
              <a:buNone/>
            </a:pPr>
            <a:r>
              <a:rPr lang="en-US" sz="2600" dirty="0" smtClean="0"/>
              <a:t>My account number is four one three </a:t>
            </a:r>
            <a:r>
              <a:rPr lang="en-US" sz="2600" u="sng" dirty="0" smtClean="0"/>
              <a:t>oh</a:t>
            </a:r>
            <a:r>
              <a:rPr lang="en-US" sz="2600" dirty="0" smtClean="0"/>
              <a:t> six. (41306)</a:t>
            </a:r>
          </a:p>
          <a:p>
            <a:r>
              <a:rPr lang="en-US" sz="2600" b="1" dirty="0" smtClean="0"/>
              <a:t>In measurements of temperature, 0 is called </a:t>
            </a:r>
            <a:r>
              <a:rPr lang="en-US" sz="2600" b="1" i="1" dirty="0" smtClean="0"/>
              <a:t>zero </a:t>
            </a:r>
            <a:r>
              <a:rPr lang="en-US" sz="2600" b="1" dirty="0" smtClean="0"/>
              <a:t>(followed by a plural noun):</a:t>
            </a:r>
          </a:p>
          <a:p>
            <a:pPr marL="0" indent="0">
              <a:buNone/>
            </a:pPr>
            <a:r>
              <a:rPr lang="en-US" sz="2600" dirty="0" smtClean="0"/>
              <a:t>0</a:t>
            </a:r>
            <a:r>
              <a:rPr lang="en-US" sz="2600" dirty="0" smtClean="0">
                <a:latin typeface="Times New Roman"/>
                <a:cs typeface="Times New Roman"/>
              </a:rPr>
              <a:t>℃ - </a:t>
            </a:r>
            <a:r>
              <a:rPr lang="en-US" sz="2600" dirty="0"/>
              <a:t>z</a:t>
            </a:r>
            <a:r>
              <a:rPr lang="en-US" sz="2600" dirty="0" smtClean="0"/>
              <a:t>ero degree</a:t>
            </a:r>
            <a:r>
              <a:rPr lang="en-US" sz="2600" u="sng" dirty="0" smtClean="0"/>
              <a:t>s</a:t>
            </a:r>
            <a:r>
              <a:rPr lang="en-US" sz="2600" dirty="0" smtClean="0"/>
              <a:t> Celsius</a:t>
            </a:r>
          </a:p>
          <a:p>
            <a:r>
              <a:rPr lang="en-US" sz="2600" b="1" dirty="0" smtClean="0"/>
              <a:t>Scores in team games are called </a:t>
            </a:r>
            <a:r>
              <a:rPr lang="en-US" sz="2600" b="1" i="1" dirty="0" smtClean="0"/>
              <a:t>nil </a:t>
            </a:r>
            <a:r>
              <a:rPr lang="en-US" sz="2600" b="1" dirty="0" smtClean="0"/>
              <a:t>(in American E. </a:t>
            </a:r>
            <a:r>
              <a:rPr lang="en-US" sz="2600" b="1" i="1" dirty="0" smtClean="0"/>
              <a:t>zero</a:t>
            </a:r>
            <a:r>
              <a:rPr lang="en-US" sz="2600" b="1" dirty="0" smtClean="0"/>
              <a:t> or </a:t>
            </a:r>
            <a:r>
              <a:rPr lang="en-US" sz="2600" b="1" i="1" dirty="0" smtClean="0"/>
              <a:t>nothing</a:t>
            </a:r>
            <a:r>
              <a:rPr lang="en-US" sz="2600" b="1" dirty="0" smtClean="0"/>
              <a:t>). In tennis, the word </a:t>
            </a:r>
            <a:r>
              <a:rPr lang="en-US" sz="2600" b="1" i="1" dirty="0" smtClean="0"/>
              <a:t>love</a:t>
            </a:r>
            <a:r>
              <a:rPr lang="en-US" sz="2600" b="1" dirty="0" smtClean="0"/>
              <a:t> is used:</a:t>
            </a:r>
          </a:p>
          <a:p>
            <a:pPr marL="0" indent="0">
              <a:buNone/>
            </a:pPr>
            <a:r>
              <a:rPr lang="en-US" sz="2600" dirty="0" smtClean="0"/>
              <a:t>And score at half-time is: Scotland three, England nil.</a:t>
            </a:r>
          </a:p>
          <a:p>
            <a:pPr marL="0" indent="0">
              <a:buNone/>
            </a:pPr>
            <a:r>
              <a:rPr lang="en-US" sz="2600" dirty="0" smtClean="0"/>
              <a:t>Forty-love; Nadal to serve.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1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Autofit/>
          </a:bodyPr>
          <a:lstStyle/>
          <a:p>
            <a:r>
              <a:rPr lang="en-US" dirty="0" smtClean="0"/>
              <a:t>4 TELEPHONE NUMBERS (</a:t>
            </a:r>
            <a:r>
              <a:rPr lang="en-US" dirty="0" err="1" smtClean="0"/>
              <a:t>telefonski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84104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307 4922 - three oh seven, four nine double two </a:t>
            </a:r>
          </a:p>
          <a:p>
            <a:pPr marL="0" indent="0">
              <a:buNone/>
            </a:pPr>
            <a:r>
              <a:rPr lang="en-US" sz="3600" dirty="0" smtClean="0"/>
              <a:t>(American English:  three zero seven, four nine two two)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Autofit/>
          </a:bodyPr>
          <a:lstStyle/>
          <a:p>
            <a:r>
              <a:rPr lang="en-US" dirty="0" smtClean="0"/>
              <a:t>5. CARDINAL AND ORDINAL NUMERS (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redni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After a noun we usually use a cardinal number (one, two…) instead of an ordinal number (first, second…). This structure is common in titles:</a:t>
            </a:r>
          </a:p>
          <a:p>
            <a:pPr marL="0" indent="0">
              <a:buNone/>
            </a:pPr>
            <a:r>
              <a:rPr lang="en-US" sz="2800" dirty="0" smtClean="0"/>
              <a:t>The fourth book – book four</a:t>
            </a:r>
          </a:p>
          <a:p>
            <a:pPr marL="0" indent="0">
              <a:buNone/>
            </a:pPr>
            <a:r>
              <a:rPr lang="en-US" sz="2800" dirty="0" smtClean="0"/>
              <a:t>The third act – Act Three</a:t>
            </a:r>
          </a:p>
          <a:p>
            <a:r>
              <a:rPr lang="en-US" sz="2800" b="1" dirty="0" smtClean="0"/>
              <a:t>However, the names of kings and queens are said with ordinal numbers:</a:t>
            </a:r>
          </a:p>
          <a:p>
            <a:pPr marL="0" indent="0">
              <a:buNone/>
            </a:pPr>
            <a:r>
              <a:rPr lang="en-US" sz="2800" dirty="0" smtClean="0"/>
              <a:t>Henry VIII: Henry the Eighth</a:t>
            </a:r>
          </a:p>
          <a:p>
            <a:pPr marL="0" indent="0">
              <a:buNone/>
            </a:pPr>
            <a:r>
              <a:rPr lang="en-US" sz="2800" dirty="0" smtClean="0"/>
              <a:t>Elizabeth II: Elizabeth the Second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906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</a:t>
            </a:r>
            <a:r>
              <a:rPr lang="en-US" i="1" dirty="0" smtClean="0"/>
              <a:t>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 British English we always say </a:t>
            </a:r>
            <a:r>
              <a:rPr lang="en-US" sz="3200" b="1" i="1" u="sng" dirty="0" smtClean="0"/>
              <a:t>and</a:t>
            </a:r>
            <a:r>
              <a:rPr lang="en-US" sz="3200" b="1" dirty="0" smtClean="0"/>
              <a:t> between hundred/thousand/million and a number below a hundred. In American English</a:t>
            </a:r>
            <a:r>
              <a:rPr lang="en-US" sz="3200" b="1" i="1" dirty="0" smtClean="0"/>
              <a:t> and </a:t>
            </a:r>
            <a:r>
              <a:rPr lang="en-US" sz="3200" b="1" dirty="0" smtClean="0"/>
              <a:t>can be dropped:</a:t>
            </a:r>
          </a:p>
          <a:p>
            <a:pPr marL="0" indent="0">
              <a:buNone/>
            </a:pPr>
            <a:r>
              <a:rPr lang="en-US" sz="3200" dirty="0" smtClean="0"/>
              <a:t>310 – three hundred </a:t>
            </a:r>
            <a:r>
              <a:rPr lang="en-US" sz="3200" u="sng" dirty="0" smtClean="0"/>
              <a:t>and</a:t>
            </a:r>
            <a:r>
              <a:rPr lang="en-US" sz="3200" dirty="0" smtClean="0"/>
              <a:t> ten</a:t>
            </a:r>
          </a:p>
          <a:p>
            <a:pPr marL="0" indent="0">
              <a:buNone/>
            </a:pPr>
            <a:r>
              <a:rPr lang="en-US" sz="3200" dirty="0" smtClean="0"/>
              <a:t>5,642 – five thousand, six hundred </a:t>
            </a:r>
            <a:r>
              <a:rPr lang="en-US" sz="3200" u="sng" dirty="0" smtClean="0"/>
              <a:t>and</a:t>
            </a:r>
            <a:r>
              <a:rPr lang="en-US" sz="3200" dirty="0" smtClean="0"/>
              <a:t> forty-two</a:t>
            </a:r>
          </a:p>
          <a:p>
            <a:pPr marL="0" indent="0">
              <a:buNone/>
            </a:pPr>
            <a:r>
              <a:rPr lang="en-US" sz="3200" dirty="0" smtClean="0"/>
              <a:t>2,025 – two thousand </a:t>
            </a:r>
            <a:r>
              <a:rPr lang="en-US" sz="3200" u="sng" dirty="0" smtClean="0"/>
              <a:t>and</a:t>
            </a:r>
            <a:r>
              <a:rPr lang="en-US" sz="3200" dirty="0" smtClean="0"/>
              <a:t> twenty-five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461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/>
          <a:lstStyle/>
          <a:p>
            <a:r>
              <a:rPr lang="en-US" dirty="0" smtClean="0"/>
              <a:t>7 PUNCTUATION (</a:t>
            </a:r>
            <a:r>
              <a:rPr lang="en-US" dirty="0" err="1" smtClean="0"/>
              <a:t>interpunkcija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 writing, we generally use commas (,) to divide large numbers into groups of three figures:</a:t>
            </a:r>
          </a:p>
          <a:p>
            <a:pPr marL="0" indent="0">
              <a:buNone/>
            </a:pPr>
            <a:endParaRPr lang="sr-Latn-RS" sz="2800" dirty="0" smtClean="0"/>
          </a:p>
          <a:p>
            <a:pPr marL="0" indent="0">
              <a:buNone/>
            </a:pPr>
            <a:r>
              <a:rPr lang="en-US" sz="2800" dirty="0" smtClean="0"/>
              <a:t>3,127 </a:t>
            </a:r>
            <a:r>
              <a:rPr lang="en-US" sz="2800" dirty="0" smtClean="0"/>
              <a:t>(three thousand, one hundred and twenty-seven)</a:t>
            </a:r>
          </a:p>
          <a:p>
            <a:pPr marL="0" indent="0">
              <a:buNone/>
            </a:pPr>
            <a:r>
              <a:rPr lang="en-US" sz="2800" dirty="0" smtClean="0"/>
              <a:t>5,460,000 (five million, four hundred and sixty thousand)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800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/>
          <a:lstStyle/>
          <a:p>
            <a:r>
              <a:rPr lang="en-US" dirty="0" smtClean="0"/>
              <a:t>8 </a:t>
            </a:r>
            <a:r>
              <a:rPr lang="en-US" i="1" dirty="0" smtClean="0"/>
              <a:t>five hundred </a:t>
            </a:r>
            <a:r>
              <a:rPr lang="en-US" dirty="0" smtClean="0"/>
              <a:t>etc. without </a:t>
            </a:r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cs typeface="Calibri" panose="020F0502020204030204" pitchFamily="34" charset="0"/>
              </a:rPr>
              <a:t>After a number, the words </a:t>
            </a:r>
            <a:r>
              <a:rPr lang="en-US" sz="2800" b="1" i="1" dirty="0" smtClean="0">
                <a:cs typeface="Calibri" panose="020F0502020204030204" pitchFamily="34" charset="0"/>
              </a:rPr>
              <a:t>dozen</a:t>
            </a:r>
            <a:r>
              <a:rPr lang="en-US" sz="2800" b="1" dirty="0" smtClean="0">
                <a:cs typeface="Calibri" panose="020F0502020204030204" pitchFamily="34" charset="0"/>
              </a:rPr>
              <a:t>, </a:t>
            </a:r>
            <a:r>
              <a:rPr lang="en-US" sz="2800" b="1" i="1" dirty="0" smtClean="0">
                <a:cs typeface="Calibri" panose="020F0502020204030204" pitchFamily="34" charset="0"/>
              </a:rPr>
              <a:t>hundred</a:t>
            </a:r>
            <a:r>
              <a:rPr lang="en-US" sz="2800" b="1" dirty="0" smtClean="0">
                <a:cs typeface="Calibri" panose="020F0502020204030204" pitchFamily="34" charset="0"/>
              </a:rPr>
              <a:t>, </a:t>
            </a:r>
            <a:r>
              <a:rPr lang="en-US" sz="2800" b="1" i="1" dirty="0" smtClean="0">
                <a:cs typeface="Calibri" panose="020F0502020204030204" pitchFamily="34" charset="0"/>
              </a:rPr>
              <a:t>thousand</a:t>
            </a:r>
            <a:r>
              <a:rPr lang="en-US" sz="2800" b="1" dirty="0" smtClean="0">
                <a:cs typeface="Calibri" panose="020F0502020204030204" pitchFamily="34" charset="0"/>
              </a:rPr>
              <a:t>, </a:t>
            </a:r>
            <a:r>
              <a:rPr lang="en-US" sz="2800" b="1" i="1" dirty="0" smtClean="0">
                <a:cs typeface="Calibri" panose="020F0502020204030204" pitchFamily="34" charset="0"/>
              </a:rPr>
              <a:t>million</a:t>
            </a:r>
            <a:r>
              <a:rPr lang="en-US" sz="2800" b="1" dirty="0" smtClean="0">
                <a:cs typeface="Calibri" panose="020F0502020204030204" pitchFamily="34" charset="0"/>
              </a:rPr>
              <a:t> and </a:t>
            </a:r>
            <a:r>
              <a:rPr lang="en-US" sz="2800" b="1" i="1" dirty="0" smtClean="0">
                <a:cs typeface="Calibri" panose="020F0502020204030204" pitchFamily="34" charset="0"/>
              </a:rPr>
              <a:t>billion</a:t>
            </a:r>
            <a:r>
              <a:rPr lang="en-US" sz="2800" b="1" dirty="0" smtClean="0">
                <a:cs typeface="Calibri" panose="020F0502020204030204" pitchFamily="34" charset="0"/>
              </a:rPr>
              <a:t> have no final</a:t>
            </a:r>
            <a:r>
              <a:rPr lang="en-US" sz="2800" b="1" i="1" dirty="0" smtClean="0">
                <a:cs typeface="Calibri" panose="020F0502020204030204" pitchFamily="34" charset="0"/>
              </a:rPr>
              <a:t> –s</a:t>
            </a:r>
            <a:r>
              <a:rPr lang="en-US" sz="2800" b="1" dirty="0" smtClean="0"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cs typeface="Calibri" panose="020F0502020204030204" pitchFamily="34" charset="0"/>
              </a:rPr>
              <a:t>210 – two </a:t>
            </a:r>
            <a:r>
              <a:rPr lang="en-US" sz="2800" b="1" dirty="0" smtClean="0">
                <a:cs typeface="Calibri" panose="020F0502020204030204" pitchFamily="34" charset="0"/>
              </a:rPr>
              <a:t>hundred</a:t>
            </a:r>
            <a:r>
              <a:rPr lang="en-US" sz="2800" dirty="0" smtClean="0">
                <a:cs typeface="Calibri" panose="020F0502020204030204" pitchFamily="34" charset="0"/>
              </a:rPr>
              <a:t> and ten</a:t>
            </a:r>
          </a:p>
          <a:p>
            <a:pPr marL="0" indent="0">
              <a:buNone/>
            </a:pPr>
            <a:r>
              <a:rPr lang="en-US" sz="2800" dirty="0" smtClean="0">
                <a:cs typeface="Calibri" panose="020F0502020204030204" pitchFamily="34" charset="0"/>
              </a:rPr>
              <a:t>3,000,000 – three </a:t>
            </a:r>
            <a:r>
              <a:rPr lang="en-US" sz="2800" b="1" dirty="0" smtClean="0">
                <a:cs typeface="Calibri" panose="020F0502020204030204" pitchFamily="34" charset="0"/>
              </a:rPr>
              <a:t>million</a:t>
            </a:r>
          </a:p>
          <a:p>
            <a:pPr marL="0" indent="0">
              <a:buNone/>
            </a:pPr>
            <a:r>
              <a:rPr lang="en-US" sz="2800" dirty="0" smtClean="0">
                <a:cs typeface="Calibri" panose="020F0502020204030204" pitchFamily="34" charset="0"/>
              </a:rPr>
              <a:t>£500 – five </a:t>
            </a:r>
            <a:r>
              <a:rPr lang="en-US" sz="2800" b="1" dirty="0" smtClean="0">
                <a:cs typeface="Calibri" panose="020F0502020204030204" pitchFamily="34" charset="0"/>
              </a:rPr>
              <a:t>hundred</a:t>
            </a:r>
            <a:r>
              <a:rPr lang="en-US" sz="2800" dirty="0" smtClean="0">
                <a:cs typeface="Calibri" panose="020F0502020204030204" pitchFamily="34" charset="0"/>
              </a:rPr>
              <a:t> pounds</a:t>
            </a:r>
          </a:p>
          <a:p>
            <a:pPr marL="0" indent="0">
              <a:buNone/>
            </a:pPr>
            <a:endParaRPr lang="en-US" sz="2800" dirty="0" smtClean="0">
              <a:cs typeface="Calibri" panose="020F0502020204030204" pitchFamily="34" charset="0"/>
            </a:endParaRPr>
          </a:p>
          <a:p>
            <a:r>
              <a:rPr lang="en-US" sz="2800" b="1" dirty="0" smtClean="0">
                <a:cs typeface="Calibri" panose="020F0502020204030204" pitchFamily="34" charset="0"/>
              </a:rPr>
              <a:t>However, we say:</a:t>
            </a:r>
          </a:p>
          <a:p>
            <a:pPr marL="0" indent="0">
              <a:buNone/>
            </a:pPr>
            <a:r>
              <a:rPr lang="en-US" sz="2800" b="1" dirty="0">
                <a:cs typeface="Calibri" panose="020F0502020204030204" pitchFamily="34" charset="0"/>
              </a:rPr>
              <a:t>m</a:t>
            </a:r>
            <a:r>
              <a:rPr lang="en-US" sz="2800" b="1" dirty="0" smtClean="0">
                <a:cs typeface="Calibri" panose="020F0502020204030204" pitchFamily="34" charset="0"/>
              </a:rPr>
              <a:t>illion</a:t>
            </a:r>
            <a:r>
              <a:rPr lang="en-US" sz="2800" b="1" u="sng" dirty="0" smtClean="0">
                <a:cs typeface="Calibri" panose="020F0502020204030204" pitchFamily="34" charset="0"/>
              </a:rPr>
              <a:t>s</a:t>
            </a:r>
            <a:r>
              <a:rPr lang="en-US" sz="2800" b="1" dirty="0" smtClean="0">
                <a:cs typeface="Calibri" panose="020F0502020204030204" pitchFamily="34" charset="0"/>
              </a:rPr>
              <a:t> </a:t>
            </a:r>
            <a:r>
              <a:rPr lang="en-US" sz="2800" dirty="0" smtClean="0">
                <a:cs typeface="Calibri" panose="020F0502020204030204" pitchFamily="34" charset="0"/>
              </a:rPr>
              <a:t>of years</a:t>
            </a:r>
          </a:p>
          <a:p>
            <a:pPr marL="0" indent="0">
              <a:buNone/>
            </a:pPr>
            <a:r>
              <a:rPr lang="en-US" sz="2800" b="1" dirty="0">
                <a:cs typeface="Calibri" panose="020F0502020204030204" pitchFamily="34" charset="0"/>
              </a:rPr>
              <a:t>h</a:t>
            </a:r>
            <a:r>
              <a:rPr lang="en-US" sz="2800" b="1" dirty="0" smtClean="0">
                <a:cs typeface="Calibri" panose="020F0502020204030204" pitchFamily="34" charset="0"/>
              </a:rPr>
              <a:t>undred</a:t>
            </a:r>
            <a:r>
              <a:rPr lang="en-US" sz="2800" b="1" u="sng" dirty="0" smtClean="0">
                <a:cs typeface="Calibri" panose="020F0502020204030204" pitchFamily="34" charset="0"/>
              </a:rPr>
              <a:t>s</a:t>
            </a:r>
            <a:r>
              <a:rPr lang="en-US" sz="2800" dirty="0" smtClean="0">
                <a:cs typeface="Calibri" panose="020F0502020204030204" pitchFamily="34" charset="0"/>
              </a:rPr>
              <a:t> of pounds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29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180</TotalTime>
  <Words>598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NUMBERS (brojevi)</vt:lpstr>
      <vt:lpstr>1 FRACTIONS AND DECIMAL NUMBERS (razlomci i decimalni brojevi)</vt:lpstr>
      <vt:lpstr>2 DECIMALS (decimalni brojevi)</vt:lpstr>
      <vt:lpstr>3 NOUGHT, ZERO, NIL etc.</vt:lpstr>
      <vt:lpstr>4 TELEPHONE NUMBERS (telefonski brojevi)</vt:lpstr>
      <vt:lpstr>5. CARDINAL AND ORDINAL NUMERS (osnovni i redni brojevi)</vt:lpstr>
      <vt:lpstr>6 and</vt:lpstr>
      <vt:lpstr>7 PUNCTUATION (interpunkcija)</vt:lpstr>
      <vt:lpstr>8 five hundred etc. without s</vt:lpstr>
      <vt:lpstr>9 SPOKEN CALCULATIONS (+,-)</vt:lpstr>
      <vt:lpstr>10 SPOKEN CALCULATIONS (x,÷)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Inspirion 15 3878</dc:creator>
  <cp:lastModifiedBy>Inspirion 15 3878</cp:lastModifiedBy>
  <cp:revision>14</cp:revision>
  <dcterms:created xsi:type="dcterms:W3CDTF">2020-04-22T16:27:45Z</dcterms:created>
  <dcterms:modified xsi:type="dcterms:W3CDTF">2020-04-24T08:00:48Z</dcterms:modified>
</cp:coreProperties>
</file>