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8" r:id="rId4"/>
    <p:sldId id="259" r:id="rId5"/>
    <p:sldId id="257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>
        <p:scale>
          <a:sx n="80" d="100"/>
          <a:sy n="80" d="100"/>
        </p:scale>
        <p:origin x="-28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D1982-F974-4A32-B16E-0D2FD2501B89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44A64-22AC-410D-B518-195E6033D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700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D1982-F974-4A32-B16E-0D2FD2501B89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44A64-22AC-410D-B518-195E6033D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041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D1982-F974-4A32-B16E-0D2FD2501B89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44A64-22AC-410D-B518-195E6033D889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701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D1982-F974-4A32-B16E-0D2FD2501B89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44A64-22AC-410D-B518-195E6033D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757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D1982-F974-4A32-B16E-0D2FD2501B89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44A64-22AC-410D-B518-195E6033D88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55588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D1982-F974-4A32-B16E-0D2FD2501B89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44A64-22AC-410D-B518-195E6033D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932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D1982-F974-4A32-B16E-0D2FD2501B89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44A64-22AC-410D-B518-195E6033D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2741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D1982-F974-4A32-B16E-0D2FD2501B89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44A64-22AC-410D-B518-195E6033D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1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D1982-F974-4A32-B16E-0D2FD2501B89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44A64-22AC-410D-B518-195E6033D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869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D1982-F974-4A32-B16E-0D2FD2501B89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44A64-22AC-410D-B518-195E6033D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278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D1982-F974-4A32-B16E-0D2FD2501B89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44A64-22AC-410D-B518-195E6033D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584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D1982-F974-4A32-B16E-0D2FD2501B89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44A64-22AC-410D-B518-195E6033D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687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D1982-F974-4A32-B16E-0D2FD2501B89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44A64-22AC-410D-B518-195E6033D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341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D1982-F974-4A32-B16E-0D2FD2501B89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44A64-22AC-410D-B518-195E6033D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77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D1982-F974-4A32-B16E-0D2FD2501B89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44A64-22AC-410D-B518-195E6033D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429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D1982-F974-4A32-B16E-0D2FD2501B89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44A64-22AC-410D-B518-195E6033D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713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D1982-F974-4A32-B16E-0D2FD2501B89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1344A64-22AC-410D-B518-195E6033D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569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108" y="706363"/>
            <a:ext cx="8709274" cy="968058"/>
          </a:xfrm>
        </p:spPr>
        <p:txBody>
          <a:bodyPr/>
          <a:lstStyle/>
          <a:p>
            <a:pPr algn="ctr"/>
            <a:r>
              <a:rPr lang="sr-Latn-RS" sz="4800" dirty="0" smtClean="0"/>
              <a:t>Katalog </a:t>
            </a:r>
            <a:br>
              <a:rPr lang="sr-Latn-RS" sz="4800" dirty="0" smtClean="0"/>
            </a:br>
            <a:r>
              <a:rPr lang="sr-Latn-RS" sz="4800" dirty="0" smtClean="0"/>
              <a:t>Socijalne </a:t>
            </a:r>
            <a:r>
              <a:rPr lang="sr-Latn-RS" sz="4800" dirty="0" smtClean="0"/>
              <a:t>priče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6528" y="5278742"/>
            <a:ext cx="9229368" cy="1096899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sr-Latn-RS" sz="2000" i="1" dirty="0" smtClean="0"/>
              <a:t>Katalog Socijalne priče </a:t>
            </a:r>
            <a:r>
              <a:rPr lang="sr-Latn-RS" sz="2000" dirty="0" smtClean="0"/>
              <a:t>je produkt radova studenata školske 2018/2019. godine na vežbama iz predmeta </a:t>
            </a:r>
            <a:r>
              <a:rPr lang="sr-Latn-RS" sz="2000" i="1" dirty="0" smtClean="0"/>
              <a:t>Metodika </a:t>
            </a:r>
            <a:r>
              <a:rPr lang="sr-Latn-RS" sz="2000" i="1" dirty="0" err="1" smtClean="0"/>
              <a:t>inkluzivnog</a:t>
            </a:r>
            <a:r>
              <a:rPr lang="sr-Latn-RS" sz="2000" i="1" dirty="0" smtClean="0"/>
              <a:t> vaspitanja i obrazovanja</a:t>
            </a:r>
            <a:r>
              <a:rPr lang="sr-Latn-RS" sz="2000" dirty="0" smtClean="0"/>
              <a:t/>
            </a:r>
            <a:br>
              <a:rPr lang="sr-Latn-RS" sz="2000" dirty="0" smtClean="0"/>
            </a:br>
            <a:r>
              <a:rPr lang="sr-Latn-RS" sz="2000" dirty="0" smtClean="0"/>
              <a:t>Profesor: </a:t>
            </a:r>
            <a:r>
              <a:rPr lang="sr-Latn-RS" sz="2000" dirty="0" err="1" smtClean="0"/>
              <a:t>Otilia</a:t>
            </a:r>
            <a:r>
              <a:rPr lang="sr-Latn-RS" sz="2000" dirty="0" smtClean="0"/>
              <a:t> </a:t>
            </a:r>
            <a:r>
              <a:rPr lang="sr-Latn-RS" sz="2000" dirty="0" err="1" smtClean="0"/>
              <a:t>Velišek</a:t>
            </a:r>
            <a:r>
              <a:rPr lang="sr-Latn-RS" sz="2000" dirty="0" smtClean="0"/>
              <a:t>-</a:t>
            </a:r>
            <a:r>
              <a:rPr lang="sr-Latn-RS" sz="2000" dirty="0" err="1" smtClean="0"/>
              <a:t>Braško</a:t>
            </a:r>
            <a:r>
              <a:rPr lang="sr-Latn-RS" sz="2000" dirty="0" smtClean="0"/>
              <a:t> </a:t>
            </a:r>
            <a:br>
              <a:rPr lang="sr-Latn-RS" sz="2000" dirty="0" smtClean="0"/>
            </a:br>
            <a:r>
              <a:rPr lang="sr-Latn-RS" sz="2000" dirty="0" smtClean="0"/>
              <a:t>Saradnik u nastavi: Marija Svilar i urednik Kataloga Socijalne priče</a:t>
            </a:r>
            <a:endParaRPr lang="sr-Latn-RS" sz="20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86527" y="1849449"/>
            <a:ext cx="8338719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r-Latn-RS" sz="1400" dirty="0" smtClean="0"/>
              <a:t>Socijalne priče pomažu osobama iz spektra autizma da usvoje, generalizuju i primene socijalne veštine koje će im pomoći da budu uspešniji kod kuće, u vrtiću/školi i u zajednici.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r-Latn-RS" sz="1400" dirty="0" smtClean="0"/>
              <a:t>Socijalne priče su individualizovane i ona moraju da odgovaraju nivou razumevanja deteta i njegovom uzrastu.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r-Latn-RS" sz="1400" dirty="0" smtClean="0"/>
              <a:t>Ako je potrebno, koriste se slike i fotografije da pomognu u razumevanju situacije. </a:t>
            </a:r>
          </a:p>
          <a:p>
            <a:pPr algn="l"/>
            <a:r>
              <a:rPr lang="sr-Latn-RS" sz="1400" dirty="0" smtClean="0"/>
              <a:t>*</a:t>
            </a:r>
            <a:r>
              <a:rPr lang="sr-Latn-RS" sz="1400" dirty="0" smtClean="0">
                <a:solidFill>
                  <a:schemeClr val="accent2">
                    <a:lumMod val="75000"/>
                  </a:schemeClr>
                </a:solidFill>
              </a:rPr>
              <a:t>Više o tome u literaturi u </a:t>
            </a:r>
            <a:r>
              <a:rPr lang="sr-Latn-RS" sz="1400" dirty="0" err="1" smtClean="0">
                <a:solidFill>
                  <a:schemeClr val="accent2">
                    <a:lumMod val="75000"/>
                  </a:schemeClr>
                </a:solidFill>
              </a:rPr>
              <a:t>Velišek</a:t>
            </a:r>
            <a:r>
              <a:rPr lang="sr-Latn-RS" sz="1400" dirty="0" smtClean="0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lang="sr-Latn-RS" sz="1400" dirty="0" err="1" smtClean="0">
                <a:solidFill>
                  <a:schemeClr val="accent2">
                    <a:lumMod val="75000"/>
                  </a:schemeClr>
                </a:solidFill>
              </a:rPr>
              <a:t>Braško</a:t>
            </a:r>
            <a:r>
              <a:rPr lang="sr-Latn-RS" sz="1400" dirty="0">
                <a:solidFill>
                  <a:schemeClr val="accent2">
                    <a:lumMod val="75000"/>
                  </a:schemeClr>
                </a:solidFill>
              </a:rPr>
              <a:t>, O. i Svilar, M.: Socijalne priče kao metodički pristup u </a:t>
            </a:r>
            <a:r>
              <a:rPr lang="sr-Latn-RS" sz="1400" dirty="0" err="1">
                <a:solidFill>
                  <a:schemeClr val="accent2">
                    <a:lumMod val="75000"/>
                  </a:schemeClr>
                </a:solidFill>
              </a:rPr>
              <a:t>inkluziji</a:t>
            </a:r>
            <a:r>
              <a:rPr lang="sr-Latn-RS" sz="1400" dirty="0">
                <a:solidFill>
                  <a:schemeClr val="accent2">
                    <a:lumMod val="75000"/>
                  </a:schemeClr>
                </a:solidFill>
              </a:rPr>
              <a:t> dece iz spektra autizma. </a:t>
            </a:r>
            <a:r>
              <a:rPr lang="sr-Latn-RS" sz="1400" i="1" dirty="0">
                <a:solidFill>
                  <a:schemeClr val="accent2">
                    <a:lumMod val="75000"/>
                  </a:schemeClr>
                </a:solidFill>
              </a:rPr>
              <a:t>Krugovi detinjstva 1</a:t>
            </a:r>
            <a:r>
              <a:rPr lang="sr-Latn-RS" sz="1400" dirty="0">
                <a:solidFill>
                  <a:schemeClr val="accent2">
                    <a:lumMod val="75000"/>
                  </a:schemeClr>
                </a:solidFill>
              </a:rPr>
              <a:t>.(7), 2019, </a:t>
            </a:r>
            <a:r>
              <a:rPr lang="sr-Latn-RS" sz="1400" dirty="0" err="1">
                <a:solidFill>
                  <a:schemeClr val="accent2">
                    <a:lumMod val="75000"/>
                  </a:schemeClr>
                </a:solidFill>
              </a:rPr>
              <a:t>pp</a:t>
            </a:r>
            <a:r>
              <a:rPr lang="sr-Latn-RS" sz="1400" dirty="0">
                <a:solidFill>
                  <a:schemeClr val="accent2">
                    <a:lumMod val="75000"/>
                  </a:schemeClr>
                </a:solidFill>
              </a:rPr>
              <a:t> 36-52. </a:t>
            </a:r>
            <a:r>
              <a:rPr lang="sr-Latn-RS" sz="1400" dirty="0" smtClean="0">
                <a:solidFill>
                  <a:schemeClr val="accent2">
                    <a:lumMod val="75000"/>
                  </a:schemeClr>
                </a:solidFill>
              </a:rPr>
              <a:t>dostupno na </a:t>
            </a:r>
            <a:r>
              <a:rPr lang="sr-Latn-RS" sz="1400" dirty="0" err="1" smtClean="0">
                <a:solidFill>
                  <a:schemeClr val="accent2">
                    <a:lumMod val="75000"/>
                  </a:schemeClr>
                </a:solidFill>
              </a:rPr>
              <a:t>linku</a:t>
            </a:r>
            <a:r>
              <a:rPr lang="sr-Latn-RS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http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://www.vaspitacns.edu.rs/index.php?option=com_content&amp;view=article&amp;id=396&amp;Itemid=260</a:t>
            </a:r>
            <a:endParaRPr lang="en-US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62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40" y="0"/>
            <a:ext cx="48466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27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" y="0"/>
            <a:ext cx="48466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41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48466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25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344" y="2545278"/>
            <a:ext cx="8596668" cy="1320800"/>
          </a:xfrm>
        </p:spPr>
        <p:txBody>
          <a:bodyPr/>
          <a:lstStyle/>
          <a:p>
            <a:pPr algn="ctr"/>
            <a:r>
              <a:rPr lang="sr-Latn-RS" dirty="0" smtClean="0"/>
              <a:t>Kraj!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512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0"/>
            <a:ext cx="48466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72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48466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96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780" y="0"/>
            <a:ext cx="48466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9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0" y="0"/>
            <a:ext cx="48466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53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48466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65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0"/>
            <a:ext cx="48466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42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0" y="0"/>
            <a:ext cx="48466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45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19" y="0"/>
            <a:ext cx="48466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43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45</TotalTime>
  <Words>130</Words>
  <Application>Microsoft Office PowerPoint</Application>
  <PresentationFormat>Custom</PresentationFormat>
  <Paragraphs>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Facet</vt:lpstr>
      <vt:lpstr>Katalog  Socijalne priče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Kraj!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Socijalne priče</dc:title>
  <dc:creator>Toshiba</dc:creator>
  <cp:lastModifiedBy>user</cp:lastModifiedBy>
  <cp:revision>10</cp:revision>
  <dcterms:created xsi:type="dcterms:W3CDTF">2019-09-24T15:26:47Z</dcterms:created>
  <dcterms:modified xsi:type="dcterms:W3CDTF">2019-11-12T08:38:55Z</dcterms:modified>
</cp:coreProperties>
</file>