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17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31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311" r:id="rId39"/>
    <p:sldId id="291" r:id="rId40"/>
    <p:sldId id="312" r:id="rId41"/>
    <p:sldId id="314" r:id="rId42"/>
    <p:sldId id="315" r:id="rId43"/>
    <p:sldId id="313" r:id="rId44"/>
    <p:sldId id="292" r:id="rId45"/>
    <p:sldId id="293" r:id="rId46"/>
    <p:sldId id="294" r:id="rId47"/>
    <p:sldId id="295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596" y="-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66ABC-1284-4EB5-9182-04F26D48EBB5}" type="datetimeFigureOut">
              <a:rPr lang="en-GB" smtClean="0"/>
              <a:pPr/>
              <a:t>16/12/2021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C748-40BE-4B63-807D-8958F4F559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66ABC-1284-4EB5-9182-04F26D48EBB5}" type="datetimeFigureOut">
              <a:rPr lang="en-GB" smtClean="0"/>
              <a:pPr/>
              <a:t>16/12/2021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C748-40BE-4B63-807D-8958F4F559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66ABC-1284-4EB5-9182-04F26D48EBB5}" type="datetimeFigureOut">
              <a:rPr lang="en-GB" smtClean="0"/>
              <a:pPr/>
              <a:t>16/12/2021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C748-40BE-4B63-807D-8958F4F559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66ABC-1284-4EB5-9182-04F26D48EBB5}" type="datetimeFigureOut">
              <a:rPr lang="en-GB" smtClean="0"/>
              <a:pPr/>
              <a:t>16/12/2021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C748-40BE-4B63-807D-8958F4F559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66ABC-1284-4EB5-9182-04F26D48EBB5}" type="datetimeFigureOut">
              <a:rPr lang="en-GB" smtClean="0"/>
              <a:pPr/>
              <a:t>16/12/2021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C748-40BE-4B63-807D-8958F4F559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66ABC-1284-4EB5-9182-04F26D48EBB5}" type="datetimeFigureOut">
              <a:rPr lang="en-GB" smtClean="0"/>
              <a:pPr/>
              <a:t>16/12/2021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C748-40BE-4B63-807D-8958F4F559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66ABC-1284-4EB5-9182-04F26D48EBB5}" type="datetimeFigureOut">
              <a:rPr lang="en-GB" smtClean="0"/>
              <a:pPr/>
              <a:t>16/12/2021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C748-40BE-4B63-807D-8958F4F559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66ABC-1284-4EB5-9182-04F26D48EBB5}" type="datetimeFigureOut">
              <a:rPr lang="en-GB" smtClean="0"/>
              <a:pPr/>
              <a:t>16/12/2021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C748-40BE-4B63-807D-8958F4F559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66ABC-1284-4EB5-9182-04F26D48EBB5}" type="datetimeFigureOut">
              <a:rPr lang="en-GB" smtClean="0"/>
              <a:pPr/>
              <a:t>16/12/2021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C748-40BE-4B63-807D-8958F4F559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66ABC-1284-4EB5-9182-04F26D48EBB5}" type="datetimeFigureOut">
              <a:rPr lang="en-GB" smtClean="0"/>
              <a:pPr/>
              <a:t>16/12/2021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C748-40BE-4B63-807D-8958F4F559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66ABC-1284-4EB5-9182-04F26D48EBB5}" type="datetimeFigureOut">
              <a:rPr lang="en-GB" smtClean="0"/>
              <a:pPr/>
              <a:t>16/12/2021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DC748-40BE-4B63-807D-8958F4F5598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66ABC-1284-4EB5-9182-04F26D48EBB5}" type="datetimeFigureOut">
              <a:rPr lang="en-GB" smtClean="0"/>
              <a:pPr/>
              <a:t>16/12/2021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DC748-40BE-4B63-807D-8958F4F5598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app.box.com/s/obqtm4j9o976jsg6mldt4pa7w51mn7iw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2403699"/>
          </a:xfrm>
        </p:spPr>
        <p:txBody>
          <a:bodyPr>
            <a:normAutofit/>
          </a:bodyPr>
          <a:lstStyle/>
          <a:p>
            <a:r>
              <a:rPr lang="en-GB" dirty="0" err="1" smtClean="0"/>
              <a:t>Prepoznati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err="1" smtClean="0"/>
              <a:t>potencijalno</a:t>
            </a:r>
            <a:r>
              <a:rPr lang="en-GB" dirty="0" smtClean="0"/>
              <a:t> </a:t>
            </a:r>
            <a:r>
              <a:rPr lang="en-GB" dirty="0" err="1" smtClean="0"/>
              <a:t>darovito</a:t>
            </a:r>
            <a:r>
              <a:rPr lang="en-GB" dirty="0" smtClean="0"/>
              <a:t> </a:t>
            </a:r>
            <a:r>
              <a:rPr lang="en-GB" dirty="0" err="1" smtClean="0"/>
              <a:t>dete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err="1" smtClean="0"/>
              <a:t>predškolskog</a:t>
            </a:r>
            <a:r>
              <a:rPr lang="en-GB" dirty="0" smtClean="0"/>
              <a:t> </a:t>
            </a:r>
            <a:r>
              <a:rPr lang="en-GB" dirty="0" err="1" smtClean="0"/>
              <a:t>uzrasta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16.12.2021.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6277416C-797C-4071-8C63-20F2FE95C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0"/>
            <a:ext cx="882047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hlinkClick r:id="rId2"/>
              </a:rPr>
              <a:t>https://app.box.com/s/obqtm4j9o976jsg6mldt4pa7w51mn7iw</a:t>
            </a:r>
            <a:r>
              <a:rPr lang="en-GB" dirty="0" smtClean="0"/>
              <a:t>   OVER-EXCITABILITY CHECKLIST</a:t>
            </a:r>
            <a:endParaRPr lang="sr-Latn-RS" dirty="0" smtClean="0"/>
          </a:p>
          <a:p>
            <a:pPr>
              <a:buNone/>
            </a:pPr>
            <a:endParaRPr lang="en-GB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 err="1" smtClean="0"/>
              <a:t>Bitno</a:t>
            </a:r>
            <a:r>
              <a:rPr lang="en-US" b="1" dirty="0" smtClean="0"/>
              <a:t> je</a:t>
            </a:r>
            <a:r>
              <a:rPr lang="sr-Latn-RS" dirty="0" smtClean="0"/>
              <a:t>: </a:t>
            </a:r>
            <a:r>
              <a:rPr lang="en-US" dirty="0" smtClean="0"/>
              <a:t> </a:t>
            </a:r>
            <a:r>
              <a:rPr lang="sr-Latn-RS" dirty="0" smtClean="0"/>
              <a:t>socijalna prilagođenost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emocionaln</a:t>
            </a:r>
            <a:r>
              <a:rPr lang="sr-Latn-RS" dirty="0" smtClean="0"/>
              <a:t>a</a:t>
            </a:r>
            <a:r>
              <a:rPr lang="en-US" dirty="0" smtClean="0"/>
              <a:t> </a:t>
            </a:r>
            <a:r>
              <a:rPr lang="sr-Latn-RS" dirty="0" smtClean="0"/>
              <a:t>regulacija su povezani sa vrstom i stepenom darovitosti i sa karakteristikama </a:t>
            </a:r>
            <a:r>
              <a:rPr lang="en-US" dirty="0" err="1" smtClean="0"/>
              <a:t>ličnosti</a:t>
            </a:r>
            <a:r>
              <a:rPr lang="en-US" dirty="0" smtClean="0"/>
              <a:t>. </a:t>
            </a:r>
            <a:endParaRPr lang="sr-Latn-RS" dirty="0" smtClean="0"/>
          </a:p>
          <a:p>
            <a:r>
              <a:rPr lang="sr-Latn-RS" dirty="0" smtClean="0"/>
              <a:t>„</a:t>
            </a:r>
            <a:r>
              <a:rPr lang="sr-Latn-RS" i="1" dirty="0" smtClean="0"/>
              <a:t>Umereno daroviti</a:t>
            </a:r>
            <a:r>
              <a:rPr lang="sr-Latn-RS" dirty="0" smtClean="0"/>
              <a:t>“ imaju uravnoteženije emocionalne reakcije i manje problema u socijalnom prilagođavanju, razvijenu empatiju i dobre liderske veštine. </a:t>
            </a:r>
          </a:p>
          <a:p>
            <a:r>
              <a:rPr lang="sr-Latn-RS" dirty="0" smtClean="0"/>
              <a:t>„</a:t>
            </a:r>
            <a:r>
              <a:rPr lang="sr-Latn-RS" i="1" dirty="0" smtClean="0"/>
              <a:t>Visoko nadareni</a:t>
            </a:r>
            <a:r>
              <a:rPr lang="sr-Latn-RS" dirty="0" smtClean="0"/>
              <a:t>“ mogu biti socijalno izolovani, slabije emocionalne inteligencije (usamljeniji, nemirniji, neposlušniji, nervozniji, zabrinutiji, impulsivniji, agresivniji,…). </a:t>
            </a:r>
          </a:p>
          <a:p>
            <a:r>
              <a:rPr lang="sr-Latn-RS" dirty="0" smtClean="0"/>
              <a:t>20-25% darovitih ima socijalne i emocionalne tegobe.</a:t>
            </a:r>
            <a:endParaRPr lang="en-US" dirty="0" smtClean="0"/>
          </a:p>
          <a:p>
            <a:endParaRPr lang="en-GB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Socijalna</a:t>
            </a:r>
            <a:r>
              <a:rPr lang="en-GB" dirty="0" smtClean="0"/>
              <a:t> </a:t>
            </a:r>
            <a:r>
              <a:rPr lang="en-GB" dirty="0" err="1" smtClean="0"/>
              <a:t>kognicija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>
                <a:latin typeface="+mj-lt"/>
              </a:rPr>
              <a:t>Pored </a:t>
            </a:r>
            <a:r>
              <a:rPr lang="en-GB" dirty="0" err="1" smtClean="0">
                <a:latin typeface="+mj-lt"/>
              </a:rPr>
              <a:t>rano</a:t>
            </a:r>
            <a:r>
              <a:rPr lang="en-GB" dirty="0" smtClean="0">
                <a:latin typeface="+mj-lt"/>
              </a:rPr>
              <a:t> </a:t>
            </a:r>
            <a:r>
              <a:rPr lang="en-GB" dirty="0" err="1" smtClean="0">
                <a:latin typeface="+mj-lt"/>
              </a:rPr>
              <a:t>razvijene</a:t>
            </a:r>
            <a:r>
              <a:rPr lang="en-GB" dirty="0" smtClean="0">
                <a:latin typeface="+mj-lt"/>
              </a:rPr>
              <a:t> </a:t>
            </a:r>
            <a:r>
              <a:rPr lang="en-GB" dirty="0" err="1" smtClean="0">
                <a:latin typeface="+mj-lt"/>
              </a:rPr>
              <a:t>teorije</a:t>
            </a:r>
            <a:r>
              <a:rPr lang="en-GB" dirty="0" smtClean="0">
                <a:latin typeface="+mj-lt"/>
              </a:rPr>
              <a:t> </a:t>
            </a:r>
            <a:r>
              <a:rPr lang="en-GB" dirty="0" err="1" smtClean="0">
                <a:latin typeface="+mj-lt"/>
              </a:rPr>
              <a:t>uma</a:t>
            </a:r>
            <a:r>
              <a:rPr lang="en-GB" dirty="0" smtClean="0">
                <a:latin typeface="+mj-lt"/>
              </a:rPr>
              <a:t> (do </a:t>
            </a:r>
            <a:r>
              <a:rPr lang="en-GB" dirty="0" err="1" smtClean="0">
                <a:latin typeface="+mj-lt"/>
              </a:rPr>
              <a:t>treće</a:t>
            </a:r>
            <a:r>
              <a:rPr lang="en-GB" dirty="0" smtClean="0">
                <a:latin typeface="+mj-lt"/>
              </a:rPr>
              <a:t> </a:t>
            </a:r>
            <a:r>
              <a:rPr lang="en-GB" dirty="0" err="1" smtClean="0">
                <a:latin typeface="+mj-lt"/>
              </a:rPr>
              <a:t>godine</a:t>
            </a:r>
            <a:r>
              <a:rPr lang="en-GB" dirty="0" smtClean="0">
                <a:latin typeface="+mj-lt"/>
              </a:rPr>
              <a:t>), ...</a:t>
            </a:r>
            <a:r>
              <a:rPr lang="vi-VN" dirty="0" smtClean="0">
                <a:latin typeface="+mj-lt"/>
              </a:rPr>
              <a:t>Interakcije sa drugom decom takođe mogu biti izazov za intelektualno sposobno dete predškolskog uzrasta. </a:t>
            </a:r>
            <a:endParaRPr lang="en-GB" dirty="0" smtClean="0">
              <a:latin typeface="+mj-lt"/>
            </a:endParaRPr>
          </a:p>
          <a:p>
            <a:r>
              <a:rPr lang="en-GB" dirty="0">
                <a:latin typeface="+mj-lt"/>
              </a:rPr>
              <a:t>I</a:t>
            </a:r>
            <a:r>
              <a:rPr lang="vi-VN" u="sng" dirty="0" smtClean="0">
                <a:latin typeface="+mj-lt"/>
              </a:rPr>
              <a:t>maju ranu svest o </a:t>
            </a:r>
            <a:r>
              <a:rPr lang="en-GB" u="sng" dirty="0" smtClean="0">
                <a:latin typeface="+mj-lt"/>
              </a:rPr>
              <a:t> tome </a:t>
            </a:r>
            <a:r>
              <a:rPr lang="en-GB" u="sng" dirty="0" err="1" smtClean="0">
                <a:latin typeface="+mj-lt"/>
              </a:rPr>
              <a:t>da</a:t>
            </a:r>
            <a:r>
              <a:rPr lang="en-GB" u="sng" dirty="0" smtClean="0">
                <a:latin typeface="+mj-lt"/>
              </a:rPr>
              <a:t> </a:t>
            </a:r>
            <a:r>
              <a:rPr lang="en-GB" u="sng" dirty="0" err="1" smtClean="0">
                <a:latin typeface="+mj-lt"/>
              </a:rPr>
              <a:t>su</a:t>
            </a:r>
            <a:r>
              <a:rPr lang="en-GB" u="sng" dirty="0" smtClean="0">
                <a:latin typeface="+mj-lt"/>
              </a:rPr>
              <a:t> </a:t>
            </a:r>
            <a:r>
              <a:rPr lang="en-GB" u="sng" dirty="0" err="1" smtClean="0">
                <a:latin typeface="+mj-lt"/>
              </a:rPr>
              <a:t>različiti</a:t>
            </a:r>
            <a:r>
              <a:rPr lang="en-GB" u="sng" dirty="0" smtClean="0">
                <a:latin typeface="+mj-lt"/>
              </a:rPr>
              <a:t> </a:t>
            </a:r>
            <a:r>
              <a:rPr lang="en-GB" u="sng" dirty="0" err="1" smtClean="0">
                <a:latin typeface="+mj-lt"/>
              </a:rPr>
              <a:t>i</a:t>
            </a:r>
            <a:r>
              <a:rPr lang="en-GB" u="sng" dirty="0" smtClean="0">
                <a:latin typeface="+mj-lt"/>
              </a:rPr>
              <a:t> </a:t>
            </a:r>
            <a:r>
              <a:rPr lang="en-GB" u="sng" dirty="0" err="1" smtClean="0">
                <a:latin typeface="+mj-lt"/>
              </a:rPr>
              <a:t>čine</a:t>
            </a:r>
            <a:r>
              <a:rPr lang="en-GB" u="sng" dirty="0" smtClean="0">
                <a:latin typeface="+mj-lt"/>
              </a:rPr>
              <a:t> </a:t>
            </a:r>
            <a:r>
              <a:rPr lang="vi-VN" u="sng" dirty="0" smtClean="0">
                <a:latin typeface="+mj-lt"/>
              </a:rPr>
              <a:t>socijalna poređenja </a:t>
            </a:r>
            <a:r>
              <a:rPr lang="vi-VN" dirty="0" smtClean="0">
                <a:latin typeface="+mj-lt"/>
              </a:rPr>
              <a:t>nešto ranije od druge dece koja su istog hronološkog uzrasta, </a:t>
            </a:r>
            <a:r>
              <a:rPr lang="vi-VN" sz="2000" dirty="0" smtClean="0">
                <a:latin typeface="+mj-lt"/>
              </a:rPr>
              <a:t>(Abroms, 1981; Feldhusen, &amp; Kolloff, 1979 Robinson, 1993). </a:t>
            </a:r>
            <a:endParaRPr lang="en-GB" sz="2000" dirty="0" smtClean="0">
              <a:latin typeface="+mj-lt"/>
            </a:endParaRPr>
          </a:p>
          <a:p>
            <a:endParaRPr lang="en-GB" sz="2000" dirty="0">
              <a:latin typeface="+mj-lt"/>
            </a:endParaRPr>
          </a:p>
          <a:p>
            <a:r>
              <a:rPr lang="vi-VN" dirty="0" smtClean="0">
                <a:latin typeface="+mj-lt"/>
              </a:rPr>
              <a:t>Potencijal za razvoj </a:t>
            </a:r>
            <a:r>
              <a:rPr lang="vi-VN" u="sng" dirty="0" smtClean="0">
                <a:latin typeface="+mj-lt"/>
              </a:rPr>
              <a:t>perfekcionizma</a:t>
            </a:r>
            <a:r>
              <a:rPr lang="vi-VN" dirty="0" smtClean="0">
                <a:latin typeface="+mj-lt"/>
              </a:rPr>
              <a:t> može proizaći iz </a:t>
            </a:r>
            <a:r>
              <a:rPr lang="en-GB" dirty="0" err="1" smtClean="0">
                <a:latin typeface="+mj-lt"/>
              </a:rPr>
              <a:t>te</a:t>
            </a:r>
            <a:r>
              <a:rPr lang="en-GB" dirty="0" smtClean="0">
                <a:latin typeface="+mj-lt"/>
              </a:rPr>
              <a:t> </a:t>
            </a:r>
            <a:r>
              <a:rPr lang="en-GB" dirty="0" err="1" smtClean="0">
                <a:latin typeface="+mj-lt"/>
              </a:rPr>
              <a:t>rane</a:t>
            </a:r>
            <a:r>
              <a:rPr lang="vi-VN" dirty="0" smtClean="0">
                <a:latin typeface="+mj-lt"/>
              </a:rPr>
              <a:t> sposobnosti da sude o sebi </a:t>
            </a:r>
            <a:r>
              <a:rPr lang="en-GB" dirty="0" err="1" smtClean="0">
                <a:latin typeface="+mj-lt"/>
              </a:rPr>
              <a:t>i</a:t>
            </a:r>
            <a:r>
              <a:rPr lang="en-GB" dirty="0" smtClean="0">
                <a:latin typeface="+mj-lt"/>
              </a:rPr>
              <a:t> </a:t>
            </a:r>
            <a:r>
              <a:rPr lang="en-GB" dirty="0" err="1" smtClean="0">
                <a:latin typeface="+mj-lt"/>
              </a:rPr>
              <a:t>da</a:t>
            </a:r>
            <a:r>
              <a:rPr lang="en-GB" dirty="0" smtClean="0">
                <a:latin typeface="+mj-lt"/>
              </a:rPr>
              <a:t> se </a:t>
            </a:r>
            <a:r>
              <a:rPr lang="en-GB" dirty="0" err="1" smtClean="0">
                <a:latin typeface="+mj-lt"/>
              </a:rPr>
              <a:t>porede</a:t>
            </a:r>
            <a:r>
              <a:rPr lang="en-GB" dirty="0" smtClean="0">
                <a:latin typeface="+mj-lt"/>
              </a:rPr>
              <a:t> </a:t>
            </a:r>
            <a:r>
              <a:rPr lang="en-GB" dirty="0" err="1" smtClean="0">
                <a:latin typeface="+mj-lt"/>
              </a:rPr>
              <a:t>sa</a:t>
            </a:r>
            <a:r>
              <a:rPr lang="en-GB" dirty="0" smtClean="0">
                <a:latin typeface="+mj-lt"/>
              </a:rPr>
              <a:t> </a:t>
            </a:r>
            <a:r>
              <a:rPr lang="en-GB" dirty="0" err="1" smtClean="0">
                <a:latin typeface="+mj-lt"/>
              </a:rPr>
              <a:t>vršnjacima</a:t>
            </a:r>
            <a:r>
              <a:rPr lang="en-GB" dirty="0" smtClean="0">
                <a:latin typeface="+mj-lt"/>
              </a:rPr>
              <a:t>.</a:t>
            </a:r>
            <a:r>
              <a:rPr lang="vi-VN" dirty="0" smtClean="0">
                <a:latin typeface="+mj-lt"/>
              </a:rPr>
              <a:t> Takođe je moguće da ovo rano prepoznavanje razlika može dovesti do regresije u verbalnim veštinama i veštinama čitanja jer </a:t>
            </a:r>
            <a:r>
              <a:rPr lang="en-GB" dirty="0" err="1" smtClean="0">
                <a:latin typeface="+mj-lt"/>
              </a:rPr>
              <a:t>žele</a:t>
            </a:r>
            <a:r>
              <a:rPr lang="en-GB" dirty="0" smtClean="0">
                <a:latin typeface="+mj-lt"/>
              </a:rPr>
              <a:t> </a:t>
            </a:r>
            <a:r>
              <a:rPr lang="vi-VN" dirty="0" smtClean="0">
                <a:latin typeface="+mj-lt"/>
              </a:rPr>
              <a:t> da </a:t>
            </a:r>
            <a:r>
              <a:rPr lang="en-GB" dirty="0" smtClean="0">
                <a:latin typeface="+mj-lt"/>
              </a:rPr>
              <a:t>se </a:t>
            </a:r>
            <a:r>
              <a:rPr lang="en-GB" dirty="0" err="1" smtClean="0">
                <a:latin typeface="+mj-lt"/>
              </a:rPr>
              <a:t>uklope</a:t>
            </a:r>
            <a:r>
              <a:rPr lang="en-GB" dirty="0" smtClean="0">
                <a:latin typeface="+mj-lt"/>
              </a:rPr>
              <a:t> u </a:t>
            </a:r>
            <a:r>
              <a:rPr lang="en-GB" dirty="0" err="1" smtClean="0">
                <a:latin typeface="+mj-lt"/>
              </a:rPr>
              <a:t>grupu</a:t>
            </a:r>
            <a:r>
              <a:rPr lang="en-GB" dirty="0" smtClean="0">
                <a:latin typeface="+mj-lt"/>
              </a:rPr>
              <a:t> </a:t>
            </a:r>
            <a:r>
              <a:rPr lang="en-GB" dirty="0" err="1" smtClean="0">
                <a:latin typeface="+mj-lt"/>
              </a:rPr>
              <a:t>vršnjaka</a:t>
            </a:r>
            <a:r>
              <a:rPr lang="en-GB" dirty="0" smtClean="0">
                <a:latin typeface="+mj-lt"/>
              </a:rPr>
              <a:t>.</a:t>
            </a:r>
            <a:r>
              <a:rPr lang="vi-VN" dirty="0" smtClean="0">
                <a:latin typeface="+mj-lt"/>
              </a:rPr>
              <a:t>(Gross, 1999). </a:t>
            </a:r>
            <a:endParaRPr lang="en-GB" dirty="0">
              <a:latin typeface="+mj-l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Stil</a:t>
            </a:r>
            <a:r>
              <a:rPr lang="en-GB" dirty="0" smtClean="0"/>
              <a:t> </a:t>
            </a:r>
            <a:r>
              <a:rPr lang="en-GB" dirty="0" err="1" smtClean="0"/>
              <a:t>igre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Odraz</a:t>
            </a:r>
            <a:r>
              <a:rPr lang="en-GB" dirty="0" smtClean="0"/>
              <a:t> </a:t>
            </a:r>
            <a:r>
              <a:rPr lang="en-GB" dirty="0" err="1" smtClean="0"/>
              <a:t>ranije</a:t>
            </a:r>
            <a:r>
              <a:rPr lang="en-GB" dirty="0" smtClean="0"/>
              <a:t> </a:t>
            </a:r>
            <a:r>
              <a:rPr lang="en-GB" dirty="0" err="1" smtClean="0"/>
              <a:t>razvijenih</a:t>
            </a:r>
            <a:r>
              <a:rPr lang="en-GB" dirty="0" smtClean="0"/>
              <a:t> </a:t>
            </a:r>
            <a:r>
              <a:rPr lang="en-GB" dirty="0" err="1" smtClean="0"/>
              <a:t>socijalnih</a:t>
            </a:r>
            <a:r>
              <a:rPr lang="en-GB" dirty="0" smtClean="0"/>
              <a:t> </a:t>
            </a:r>
            <a:r>
              <a:rPr lang="en-GB" dirty="0" err="1" smtClean="0"/>
              <a:t>veština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sposobnosti</a:t>
            </a:r>
            <a:r>
              <a:rPr lang="en-GB" dirty="0" smtClean="0"/>
              <a:t>.</a:t>
            </a:r>
          </a:p>
          <a:p>
            <a:r>
              <a:rPr lang="en-GB" dirty="0" err="1" smtClean="0"/>
              <a:t>Kroz</a:t>
            </a:r>
            <a:r>
              <a:rPr lang="en-GB" dirty="0" smtClean="0"/>
              <a:t> </a:t>
            </a:r>
            <a:r>
              <a:rPr lang="en-GB" dirty="0" err="1" smtClean="0"/>
              <a:t>igru</a:t>
            </a:r>
            <a:r>
              <a:rPr lang="en-GB" dirty="0" smtClean="0"/>
              <a:t> </a:t>
            </a:r>
            <a:r>
              <a:rPr lang="en-GB" dirty="0" err="1" smtClean="0"/>
              <a:t>su</a:t>
            </a:r>
            <a:r>
              <a:rPr lang="en-GB" dirty="0" smtClean="0"/>
              <a:t> </a:t>
            </a:r>
            <a:r>
              <a:rPr lang="en-GB" dirty="0" err="1" smtClean="0"/>
              <a:t>vidljivi</a:t>
            </a:r>
            <a:r>
              <a:rPr lang="en-GB" dirty="0" smtClean="0"/>
              <a:t> </a:t>
            </a:r>
            <a:r>
              <a:rPr lang="en-GB" dirty="0" err="1" smtClean="0"/>
              <a:t>svi</a:t>
            </a:r>
            <a:r>
              <a:rPr lang="en-GB" dirty="0" smtClean="0"/>
              <a:t> </a:t>
            </a:r>
            <a:r>
              <a:rPr lang="en-GB" dirty="0" err="1" smtClean="0"/>
              <a:t>domeni</a:t>
            </a:r>
            <a:r>
              <a:rPr lang="en-GB" dirty="0" smtClean="0"/>
              <a:t> </a:t>
            </a:r>
            <a:r>
              <a:rPr lang="en-GB" dirty="0" err="1" smtClean="0"/>
              <a:t>razvoja</a:t>
            </a:r>
            <a:r>
              <a:rPr lang="en-GB" dirty="0" smtClean="0"/>
              <a:t> </a:t>
            </a:r>
            <a:r>
              <a:rPr lang="en-GB" sz="2400" dirty="0" smtClean="0"/>
              <a:t>(</a:t>
            </a:r>
            <a:r>
              <a:rPr lang="en-GB" sz="2400" dirty="0" err="1" smtClean="0"/>
              <a:t>Bredekamp</a:t>
            </a:r>
            <a:r>
              <a:rPr lang="en-GB" sz="2400" dirty="0" smtClean="0"/>
              <a:t>, 1997).</a:t>
            </a:r>
          </a:p>
          <a:p>
            <a:r>
              <a:rPr lang="en-GB" sz="2400" dirty="0" smtClean="0">
                <a:solidFill>
                  <a:srgbClr val="0070C0"/>
                </a:solidFill>
              </a:rPr>
              <a:t>IGRA JE KOMPLEKSNA I USMERENA CILJU!</a:t>
            </a:r>
            <a:r>
              <a:rPr lang="en-GB" sz="2400" dirty="0" smtClean="0"/>
              <a:t> (</a:t>
            </a:r>
            <a:r>
              <a:rPr lang="en-GB" sz="1800" dirty="0" smtClean="0"/>
              <a:t>Wright, 1990</a:t>
            </a:r>
            <a:r>
              <a:rPr lang="en-GB" sz="2400" dirty="0" smtClean="0"/>
              <a:t>)</a:t>
            </a:r>
          </a:p>
          <a:p>
            <a:r>
              <a:rPr lang="en-GB" sz="2400" dirty="0" err="1" smtClean="0"/>
              <a:t>Više</a:t>
            </a:r>
            <a:r>
              <a:rPr lang="en-GB" sz="2400" dirty="0" smtClean="0"/>
              <a:t> </a:t>
            </a:r>
            <a:r>
              <a:rPr lang="en-GB" sz="2400" dirty="0" err="1" smtClean="0"/>
              <a:t>su</a:t>
            </a:r>
            <a:r>
              <a:rPr lang="en-GB" sz="2400" dirty="0" smtClean="0"/>
              <a:t> </a:t>
            </a:r>
            <a:r>
              <a:rPr lang="en-GB" sz="2400" dirty="0" err="1" smtClean="0"/>
              <a:t>inicijatori</a:t>
            </a:r>
            <a:r>
              <a:rPr lang="en-GB" sz="2400" dirty="0" smtClean="0"/>
              <a:t> </a:t>
            </a:r>
            <a:r>
              <a:rPr lang="en-GB" sz="2400" dirty="0" err="1" smtClean="0"/>
              <a:t>igre</a:t>
            </a:r>
            <a:r>
              <a:rPr lang="en-GB" sz="2400" dirty="0" smtClean="0"/>
              <a:t> </a:t>
            </a:r>
            <a:r>
              <a:rPr lang="en-GB" sz="2400" dirty="0" err="1" smtClean="0"/>
              <a:t>sa</a:t>
            </a:r>
            <a:r>
              <a:rPr lang="en-GB" sz="2400" dirty="0" smtClean="0"/>
              <a:t> </a:t>
            </a:r>
            <a:r>
              <a:rPr lang="en-GB" sz="2400" dirty="0" err="1" smtClean="0"/>
              <a:t>drugima</a:t>
            </a:r>
            <a:r>
              <a:rPr lang="en-GB" sz="2400" dirty="0" smtClean="0"/>
              <a:t> </a:t>
            </a:r>
            <a:r>
              <a:rPr lang="en-GB" sz="2400" dirty="0" err="1" smtClean="0"/>
              <a:t>i</a:t>
            </a:r>
            <a:r>
              <a:rPr lang="en-GB" sz="2400" dirty="0" smtClean="0"/>
              <a:t> </a:t>
            </a:r>
            <a:r>
              <a:rPr lang="en-GB" sz="2400" dirty="0" err="1" smtClean="0"/>
              <a:t>igre</a:t>
            </a:r>
            <a:r>
              <a:rPr lang="en-GB" sz="2400" dirty="0" smtClean="0"/>
              <a:t> </a:t>
            </a:r>
            <a:r>
              <a:rPr lang="en-GB" sz="2400" dirty="0" err="1" smtClean="0"/>
              <a:t>su</a:t>
            </a:r>
            <a:r>
              <a:rPr lang="en-GB" sz="2400" dirty="0" smtClean="0"/>
              <a:t> </a:t>
            </a:r>
            <a:r>
              <a:rPr lang="en-GB" sz="2400" dirty="0" err="1" smtClean="0"/>
              <a:t>kooperativne</a:t>
            </a:r>
            <a:r>
              <a:rPr lang="en-GB" sz="2400" dirty="0" smtClean="0"/>
              <a:t>. </a:t>
            </a:r>
            <a:r>
              <a:rPr lang="en-GB" sz="1800" dirty="0"/>
              <a:t>(Barnett, &amp; </a:t>
            </a:r>
            <a:r>
              <a:rPr lang="en-GB" sz="1800" dirty="0" err="1"/>
              <a:t>Fiscella</a:t>
            </a:r>
            <a:r>
              <a:rPr lang="en-GB" sz="1800" dirty="0"/>
              <a:t>, 1985; </a:t>
            </a:r>
            <a:r>
              <a:rPr lang="en-GB" sz="1800" dirty="0" err="1"/>
              <a:t>Lupkowski</a:t>
            </a:r>
            <a:r>
              <a:rPr lang="en-GB" sz="1800" dirty="0"/>
              <a:t>, 1989) </a:t>
            </a:r>
            <a:endParaRPr lang="en-GB" sz="1800" dirty="0" smtClean="0"/>
          </a:p>
          <a:p>
            <a:r>
              <a:rPr lang="en-GB" sz="2400" dirty="0" err="1" smtClean="0"/>
              <a:t>Uloge</a:t>
            </a:r>
            <a:r>
              <a:rPr lang="en-GB" sz="2400" dirty="0" smtClean="0"/>
              <a:t> </a:t>
            </a:r>
            <a:r>
              <a:rPr lang="en-GB" sz="2400" dirty="0" err="1" smtClean="0"/>
              <a:t>su</a:t>
            </a:r>
            <a:r>
              <a:rPr lang="en-GB" sz="2400" dirty="0" smtClean="0"/>
              <a:t> </a:t>
            </a:r>
            <a:r>
              <a:rPr lang="en-GB" sz="2400" dirty="0" err="1" smtClean="0"/>
              <a:t>komplemetarne</a:t>
            </a:r>
            <a:r>
              <a:rPr lang="en-GB" sz="2400" dirty="0" smtClean="0"/>
              <a:t>,  </a:t>
            </a:r>
            <a:r>
              <a:rPr lang="en-GB" sz="2400" dirty="0" err="1" smtClean="0"/>
              <a:t>uzimaju</a:t>
            </a:r>
            <a:r>
              <a:rPr lang="en-GB" sz="2400" dirty="0" smtClean="0"/>
              <a:t> u </a:t>
            </a:r>
            <a:r>
              <a:rPr lang="en-GB" sz="2400" dirty="0" err="1" smtClean="0"/>
              <a:t>obzir</a:t>
            </a:r>
            <a:r>
              <a:rPr lang="en-GB" sz="2400" dirty="0" smtClean="0"/>
              <a:t> </a:t>
            </a:r>
            <a:r>
              <a:rPr lang="en-GB" sz="2400" dirty="0" err="1" smtClean="0"/>
              <a:t>potrebe</a:t>
            </a:r>
            <a:r>
              <a:rPr lang="en-GB" sz="2400" dirty="0" smtClean="0"/>
              <a:t> </a:t>
            </a:r>
            <a:r>
              <a:rPr lang="en-GB" sz="2400" dirty="0" err="1" smtClean="0"/>
              <a:t>drugih</a:t>
            </a:r>
            <a:r>
              <a:rPr lang="en-GB" sz="2400" dirty="0" smtClean="0"/>
              <a:t>.</a:t>
            </a:r>
          </a:p>
          <a:p>
            <a:endParaRPr lang="en-GB" sz="1800" dirty="0" smtClean="0"/>
          </a:p>
          <a:p>
            <a:endParaRPr lang="en-GB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M</a:t>
            </a:r>
            <a:r>
              <a:rPr lang="vi-VN" dirty="0" smtClean="0"/>
              <a:t>odifikuj</a:t>
            </a:r>
            <a:r>
              <a:rPr lang="en-GB" dirty="0" smtClean="0"/>
              <a:t>u</a:t>
            </a:r>
            <a:r>
              <a:rPr lang="vi-VN" dirty="0" smtClean="0"/>
              <a:t> konvencionalne aktivnosti i predmete, koristeći kreativne, jedinstvene i maštovite načine da ih učini društvenijima </a:t>
            </a:r>
            <a:r>
              <a:rPr lang="vi-VN" sz="1900" dirty="0" smtClean="0"/>
              <a:t>(Barnett &amp; Fiscella, 1985; Vright, 1990). </a:t>
            </a:r>
            <a:r>
              <a:rPr lang="en-GB" sz="3000" dirty="0" err="1"/>
              <a:t>K</a:t>
            </a:r>
            <a:r>
              <a:rPr lang="en-GB" sz="3000" dirty="0" err="1" smtClean="0"/>
              <a:t>oriste</a:t>
            </a:r>
            <a:r>
              <a:rPr lang="en-GB" sz="3000" dirty="0" smtClean="0"/>
              <a:t> </a:t>
            </a:r>
            <a:r>
              <a:rPr lang="en-GB" sz="3000" dirty="0" err="1" smtClean="0"/>
              <a:t>materijale</a:t>
            </a:r>
            <a:r>
              <a:rPr lang="en-GB" sz="3000" dirty="0" smtClean="0"/>
              <a:t> </a:t>
            </a:r>
            <a:r>
              <a:rPr lang="en-GB" sz="3000" dirty="0" err="1" smtClean="0"/>
              <a:t>na</a:t>
            </a:r>
            <a:r>
              <a:rPr lang="en-GB" sz="3000" dirty="0" smtClean="0"/>
              <a:t> </a:t>
            </a:r>
            <a:r>
              <a:rPr lang="en-GB" sz="3000" dirty="0" err="1" smtClean="0"/>
              <a:t>nov</a:t>
            </a:r>
            <a:r>
              <a:rPr lang="en-GB" sz="3000" dirty="0" smtClean="0"/>
              <a:t> </a:t>
            </a:r>
            <a:r>
              <a:rPr lang="en-GB" sz="3000" dirty="0" err="1" smtClean="0"/>
              <a:t>način</a:t>
            </a:r>
            <a:r>
              <a:rPr lang="en-GB" sz="3000" dirty="0" smtClean="0"/>
              <a:t> </a:t>
            </a:r>
            <a:r>
              <a:rPr lang="en-GB" sz="3000" dirty="0" err="1" smtClean="0"/>
              <a:t>i</a:t>
            </a:r>
            <a:r>
              <a:rPr lang="en-GB" sz="3000" dirty="0" smtClean="0"/>
              <a:t> </a:t>
            </a:r>
            <a:r>
              <a:rPr lang="en-GB" sz="3000" dirty="0" err="1" smtClean="0"/>
              <a:t>modifikuju</a:t>
            </a:r>
            <a:r>
              <a:rPr lang="en-GB" sz="3000" dirty="0" smtClean="0"/>
              <a:t> </a:t>
            </a:r>
            <a:r>
              <a:rPr lang="en-GB" sz="3000" dirty="0" err="1" smtClean="0"/>
              <a:t>interakcije</a:t>
            </a:r>
            <a:r>
              <a:rPr lang="en-GB" sz="3000" dirty="0" smtClean="0"/>
              <a:t> u </a:t>
            </a:r>
            <a:r>
              <a:rPr lang="en-GB" sz="3000" dirty="0" err="1" smtClean="0"/>
              <a:t>igri</a:t>
            </a:r>
            <a:r>
              <a:rPr lang="en-GB" sz="3000" dirty="0" smtClean="0"/>
              <a:t> </a:t>
            </a:r>
            <a:r>
              <a:rPr lang="en-GB" sz="3000" dirty="0" err="1" smtClean="0"/>
              <a:t>sa</a:t>
            </a:r>
            <a:r>
              <a:rPr lang="en-GB" sz="3000" dirty="0" smtClean="0"/>
              <a:t> </a:t>
            </a:r>
            <a:r>
              <a:rPr lang="en-GB" sz="3000" dirty="0" err="1" smtClean="0"/>
              <a:t>svojim</a:t>
            </a:r>
            <a:r>
              <a:rPr lang="en-GB" sz="3000" dirty="0" smtClean="0"/>
              <a:t> </a:t>
            </a:r>
            <a:r>
              <a:rPr lang="en-GB" sz="3000" dirty="0" err="1" smtClean="0"/>
              <a:t>vršnjacima</a:t>
            </a:r>
            <a:r>
              <a:rPr lang="en-GB" sz="3000" dirty="0" smtClean="0"/>
              <a:t>.</a:t>
            </a:r>
          </a:p>
          <a:p>
            <a:r>
              <a:rPr lang="en-GB" dirty="0"/>
              <a:t>U</a:t>
            </a:r>
            <a:r>
              <a:rPr lang="vi-VN" dirty="0" smtClean="0"/>
              <a:t>potreba nekonvencionalnih predmeta u aktivnostima igre i različite interakcije u igri</a:t>
            </a:r>
            <a:r>
              <a:rPr lang="en-GB" dirty="0" smtClean="0"/>
              <a:t>, </a:t>
            </a:r>
            <a:r>
              <a:rPr lang="vi-VN" dirty="0" smtClean="0"/>
              <a:t>sugerišu da njihova potreba za stimulacijom  može biti veća. </a:t>
            </a:r>
            <a:endParaRPr lang="en-GB" dirty="0"/>
          </a:p>
          <a:p>
            <a:r>
              <a:rPr lang="en-GB" dirty="0" smtClean="0"/>
              <a:t>K</a:t>
            </a:r>
            <a:r>
              <a:rPr lang="vi-VN" dirty="0" smtClean="0"/>
              <a:t>ada su izloženi istim materijalima tokom dužeg vremenskog perioda, postaje dosadno i traže nove načine za igru.</a:t>
            </a:r>
            <a:endParaRPr lang="en-GB" dirty="0" smtClean="0"/>
          </a:p>
          <a:p>
            <a:r>
              <a:rPr lang="en-GB" dirty="0" err="1" smtClean="0"/>
              <a:t>Zahvaljujući</a:t>
            </a:r>
            <a:r>
              <a:rPr lang="en-GB" dirty="0" smtClean="0"/>
              <a:t> </a:t>
            </a:r>
            <a:r>
              <a:rPr lang="en-GB" dirty="0" err="1" smtClean="0"/>
              <a:t>razvijenijim</a:t>
            </a:r>
            <a:r>
              <a:rPr lang="en-GB" dirty="0" smtClean="0"/>
              <a:t> </a:t>
            </a:r>
            <a:r>
              <a:rPr lang="en-GB" dirty="0" err="1" smtClean="0"/>
              <a:t>lingvističkim</a:t>
            </a:r>
            <a:r>
              <a:rPr lang="en-GB" dirty="0" smtClean="0"/>
              <a:t> </a:t>
            </a:r>
            <a:r>
              <a:rPr lang="en-GB" dirty="0" err="1" smtClean="0"/>
              <a:t>sposobnostima</a:t>
            </a:r>
            <a:r>
              <a:rPr lang="en-GB" dirty="0" smtClean="0"/>
              <a:t> </a:t>
            </a:r>
            <a:r>
              <a:rPr lang="en-GB" dirty="0" err="1" smtClean="0"/>
              <a:t>imaju</a:t>
            </a:r>
            <a:r>
              <a:rPr lang="en-GB" dirty="0" smtClean="0"/>
              <a:t> </a:t>
            </a:r>
            <a:r>
              <a:rPr lang="en-GB" dirty="0" err="1" smtClean="0"/>
              <a:t>veću</a:t>
            </a:r>
            <a:r>
              <a:rPr lang="en-GB" dirty="0" smtClean="0"/>
              <a:t> </a:t>
            </a:r>
            <a:r>
              <a:rPr lang="en-GB" dirty="0" err="1" smtClean="0"/>
              <a:t>moć</a:t>
            </a:r>
            <a:r>
              <a:rPr lang="en-GB" dirty="0" smtClean="0"/>
              <a:t> </a:t>
            </a:r>
            <a:r>
              <a:rPr lang="en-GB" dirty="0" err="1" smtClean="0"/>
              <a:t>ubeđivanja</a:t>
            </a:r>
            <a:r>
              <a:rPr lang="en-GB" dirty="0" smtClean="0"/>
              <a:t>, </a:t>
            </a:r>
            <a:r>
              <a:rPr lang="en-GB" dirty="0" err="1" smtClean="0"/>
              <a:t>organizovanja</a:t>
            </a:r>
            <a:r>
              <a:rPr lang="en-GB" dirty="0" smtClean="0"/>
              <a:t> </a:t>
            </a:r>
            <a:r>
              <a:rPr lang="en-GB" dirty="0" err="1" smtClean="0"/>
              <a:t>drugih</a:t>
            </a:r>
            <a:r>
              <a:rPr lang="en-GB" dirty="0" smtClean="0"/>
              <a:t>, </a:t>
            </a:r>
            <a:r>
              <a:rPr lang="en-GB" dirty="0" err="1" smtClean="0"/>
              <a:t>usmeravanja</a:t>
            </a:r>
            <a:r>
              <a:rPr lang="en-GB" dirty="0" smtClean="0"/>
              <a:t>, </a:t>
            </a:r>
            <a:r>
              <a:rPr lang="en-GB" dirty="0" err="1" smtClean="0"/>
              <a:t>prepoznavanje</a:t>
            </a:r>
            <a:r>
              <a:rPr lang="en-GB" dirty="0" smtClean="0"/>
              <a:t> </a:t>
            </a:r>
            <a:r>
              <a:rPr lang="en-GB" dirty="0" err="1" smtClean="0"/>
              <a:t>potreba</a:t>
            </a:r>
            <a:r>
              <a:rPr lang="en-GB" dirty="0" smtClean="0"/>
              <a:t> </a:t>
            </a:r>
            <a:r>
              <a:rPr lang="en-GB" dirty="0" err="1" smtClean="0"/>
              <a:t>druge</a:t>
            </a:r>
            <a:r>
              <a:rPr lang="en-GB" dirty="0" smtClean="0"/>
              <a:t> </a:t>
            </a:r>
            <a:r>
              <a:rPr lang="en-GB" dirty="0" err="1" smtClean="0"/>
              <a:t>dece</a:t>
            </a:r>
            <a:r>
              <a:rPr lang="en-GB" dirty="0" smtClean="0"/>
              <a:t> u </a:t>
            </a:r>
            <a:r>
              <a:rPr lang="en-GB" dirty="0" err="1" smtClean="0"/>
              <a:t>igri</a:t>
            </a:r>
            <a:r>
              <a:rPr lang="en-GB" dirty="0" smtClean="0"/>
              <a:t>.</a:t>
            </a:r>
            <a:endParaRPr lang="en-GB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Kognitivni</a:t>
            </a:r>
            <a:r>
              <a:rPr lang="en-GB" dirty="0" smtClean="0"/>
              <a:t> </a:t>
            </a:r>
            <a:r>
              <a:rPr lang="en-GB" dirty="0" err="1" smtClean="0"/>
              <a:t>razvoj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humor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vi-VN" dirty="0" smtClean="0"/>
              <a:t>Napredni kognitivni razvoj je  povezan sa zrelim smislom za humor za njihov uzrast </a:t>
            </a:r>
            <a:r>
              <a:rPr lang="vi-VN" sz="2400" dirty="0" smtClean="0"/>
              <a:t>(Barnett &amp; Fiscella, 1985; Ebi &amp; Smutni, 1991; Gross, 1993; Perez, 1980).</a:t>
            </a:r>
            <a:r>
              <a:rPr lang="vi-VN" dirty="0" smtClean="0"/>
              <a:t> </a:t>
            </a:r>
            <a:endParaRPr lang="en-GB" dirty="0" smtClean="0"/>
          </a:p>
          <a:p>
            <a:r>
              <a:rPr lang="vi-VN" dirty="0" smtClean="0"/>
              <a:t>Perez (1980) je sprove</a:t>
            </a:r>
            <a:r>
              <a:rPr lang="en-GB" dirty="0" smtClean="0"/>
              <a:t>la</a:t>
            </a:r>
            <a:r>
              <a:rPr lang="vi-VN" dirty="0" smtClean="0"/>
              <a:t> neformalnu studiju o reakciji darovite dece na humor</a:t>
            </a:r>
            <a:r>
              <a:rPr lang="en-GB" dirty="0" smtClean="0"/>
              <a:t>: </a:t>
            </a:r>
            <a:r>
              <a:rPr lang="vi-VN" dirty="0" smtClean="0"/>
              <a:t>Otkrila je da će češće odgovarati na zagonetke i verbalne asocijacije, a ne na vizuelni humor, koji se obično nalazi u knjigama za malu decu. Ovaj zreliji smisao za humor može doprineti izolaciji od vršnjaka uzrasta. Perez navodi da odrasli takođe mogu negativno reagovati na oštar i prodoran smisao za humor malog deteta.</a:t>
            </a:r>
            <a:endParaRPr lang="en-GB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...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još</a:t>
            </a:r>
            <a:r>
              <a:rPr lang="en-GB" dirty="0" smtClean="0"/>
              <a:t> ....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.... </a:t>
            </a:r>
            <a:r>
              <a:rPr lang="en-GB" dirty="0" err="1" smtClean="0"/>
              <a:t>Metakognitivne</a:t>
            </a:r>
            <a:r>
              <a:rPr lang="en-GB" dirty="0" smtClean="0"/>
              <a:t> </a:t>
            </a:r>
            <a:r>
              <a:rPr lang="en-GB" dirty="0" err="1" smtClean="0"/>
              <a:t>sposobnosti</a:t>
            </a:r>
            <a:r>
              <a:rPr lang="en-GB" dirty="0" smtClean="0"/>
              <a:t>... </a:t>
            </a:r>
            <a:r>
              <a:rPr lang="en-GB" dirty="0" err="1" smtClean="0"/>
              <a:t>pamćenje</a:t>
            </a:r>
            <a:r>
              <a:rPr lang="en-GB" dirty="0" smtClean="0"/>
              <a:t>, </a:t>
            </a:r>
            <a:r>
              <a:rPr lang="en-GB" dirty="0" err="1" smtClean="0"/>
              <a:t>pažnja</a:t>
            </a:r>
            <a:endParaRPr lang="en-GB" dirty="0" smtClean="0"/>
          </a:p>
          <a:p>
            <a:r>
              <a:rPr lang="en-GB" dirty="0" err="1" smtClean="0"/>
              <a:t>Strahovi</a:t>
            </a:r>
            <a:r>
              <a:rPr lang="en-GB" dirty="0" smtClean="0"/>
              <a:t>, </a:t>
            </a:r>
            <a:r>
              <a:rPr lang="en-GB" dirty="0" err="1" smtClean="0"/>
              <a:t>perfekcionizam</a:t>
            </a:r>
            <a:r>
              <a:rPr lang="en-GB" dirty="0" smtClean="0"/>
              <a:t>....</a:t>
            </a:r>
          </a:p>
          <a:p>
            <a:r>
              <a:rPr lang="en-GB" dirty="0" err="1" smtClean="0"/>
              <a:t>Rešavanje</a:t>
            </a:r>
            <a:r>
              <a:rPr lang="en-GB" dirty="0" smtClean="0"/>
              <a:t> </a:t>
            </a:r>
            <a:r>
              <a:rPr lang="en-GB" dirty="0" err="1" smtClean="0"/>
              <a:t>problemskih</a:t>
            </a:r>
            <a:r>
              <a:rPr lang="en-GB" dirty="0" smtClean="0"/>
              <a:t> </a:t>
            </a:r>
            <a:r>
              <a:rPr lang="en-GB" dirty="0" err="1" smtClean="0"/>
              <a:t>situacija</a:t>
            </a:r>
            <a:r>
              <a:rPr lang="en-GB" dirty="0" smtClean="0"/>
              <a:t>,...</a:t>
            </a:r>
          </a:p>
          <a:p>
            <a:r>
              <a:rPr lang="en-GB" dirty="0" err="1" smtClean="0"/>
              <a:t>Motivacija</a:t>
            </a:r>
            <a:r>
              <a:rPr lang="en-GB" dirty="0" smtClean="0"/>
              <a:t>,.....</a:t>
            </a:r>
            <a:endParaRPr lang="en-GB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>
                <a:solidFill>
                  <a:srgbClr val="FF0000"/>
                </a:solidFill>
              </a:rPr>
              <a:t>Vrtić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kao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kritični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momenat</a:t>
            </a:r>
            <a:r>
              <a:rPr lang="en-GB" dirty="0" smtClean="0">
                <a:solidFill>
                  <a:srgbClr val="FF0000"/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sr-Latn-RS" dirty="0" smtClean="0"/>
              <a:t>u</a:t>
            </a:r>
            <a:r>
              <a:rPr lang="en-US" dirty="0" err="1" smtClean="0"/>
              <a:t>viđaju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sr-Latn-RS" dirty="0" smtClean="0"/>
              <a:t>v</a:t>
            </a:r>
            <a:r>
              <a:rPr lang="en-US" dirty="0" err="1" smtClean="0"/>
              <a:t>ršnja</a:t>
            </a:r>
            <a:r>
              <a:rPr lang="sr-Latn-RS" dirty="0" smtClean="0"/>
              <a:t>ke ne zanimaju iste</a:t>
            </a:r>
            <a:r>
              <a:rPr lang="en-US" dirty="0" smtClean="0"/>
              <a:t> </a:t>
            </a:r>
            <a:r>
              <a:rPr lang="en-US" dirty="0" err="1" smtClean="0"/>
              <a:t>igr</a:t>
            </a:r>
            <a:r>
              <a:rPr lang="sr-Latn-RS" dirty="0" smtClean="0"/>
              <a:t>e, </a:t>
            </a:r>
            <a:endParaRPr lang="en-GB" dirty="0" smtClean="0"/>
          </a:p>
          <a:p>
            <a:pPr>
              <a:buFontTx/>
              <a:buChar char="-"/>
            </a:pPr>
            <a:r>
              <a:rPr lang="sr-Latn-RS" dirty="0" smtClean="0"/>
              <a:t>ne</a:t>
            </a:r>
            <a:r>
              <a:rPr lang="en-US" dirty="0" smtClean="0"/>
              <a:t> </a:t>
            </a:r>
            <a:r>
              <a:rPr lang="en-US" dirty="0" err="1" smtClean="0"/>
              <a:t>čita</a:t>
            </a:r>
            <a:r>
              <a:rPr lang="sr-Latn-RS" dirty="0" smtClean="0"/>
              <a:t>ju </a:t>
            </a:r>
            <a:r>
              <a:rPr lang="en-US" dirty="0" err="1" smtClean="0"/>
              <a:t>knjige</a:t>
            </a:r>
            <a:r>
              <a:rPr lang="en-US" dirty="0" smtClean="0"/>
              <a:t> </a:t>
            </a:r>
            <a:r>
              <a:rPr lang="en-US" dirty="0" err="1" smtClean="0"/>
              <a:t>koje</a:t>
            </a:r>
            <a:r>
              <a:rPr lang="en-US" dirty="0" smtClean="0"/>
              <a:t> </a:t>
            </a:r>
            <a:r>
              <a:rPr lang="en-US" dirty="0" err="1" smtClean="0"/>
              <a:t>oni</a:t>
            </a:r>
            <a:r>
              <a:rPr lang="en-US" dirty="0" smtClean="0"/>
              <a:t> </a:t>
            </a:r>
            <a:r>
              <a:rPr lang="en-US" dirty="0" err="1" smtClean="0"/>
              <a:t>čitaju</a:t>
            </a:r>
            <a:r>
              <a:rPr lang="en-US" dirty="0" smtClean="0"/>
              <a:t>, </a:t>
            </a:r>
          </a:p>
          <a:p>
            <a:pPr>
              <a:buFontTx/>
              <a:buChar char="-"/>
            </a:pPr>
            <a:r>
              <a:rPr lang="en-US" dirty="0" err="1" smtClean="0"/>
              <a:t>posledica</a:t>
            </a:r>
            <a:r>
              <a:rPr lang="en-US" dirty="0" smtClean="0"/>
              <a:t>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razočaranje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frustracija</a:t>
            </a:r>
            <a:r>
              <a:rPr lang="en-US" dirty="0" smtClean="0"/>
              <a:t> </a:t>
            </a:r>
            <a:r>
              <a:rPr lang="sr-Latn-RS" dirty="0" smtClean="0"/>
              <a:t>zato što</a:t>
            </a:r>
            <a:r>
              <a:rPr lang="en-US" dirty="0" smtClean="0"/>
              <a:t> ne </a:t>
            </a:r>
            <a:r>
              <a:rPr lang="en-US" dirty="0" err="1" smtClean="0"/>
              <a:t>mogu</a:t>
            </a:r>
            <a:r>
              <a:rPr lang="en-US" dirty="0" smtClean="0"/>
              <a:t> </a:t>
            </a:r>
            <a:r>
              <a:rPr lang="en-US" dirty="0" err="1" smtClean="0"/>
              <a:t>svoj</a:t>
            </a:r>
            <a:r>
              <a:rPr lang="sr-Latn-RS" dirty="0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interes</a:t>
            </a:r>
            <a:r>
              <a:rPr lang="sr-Latn-RS" dirty="0" smtClean="0"/>
              <a:t>ovanja da</a:t>
            </a:r>
            <a:r>
              <a:rPr lang="en-US" dirty="0" smtClean="0"/>
              <a:t> </a:t>
            </a:r>
            <a:r>
              <a:rPr lang="en-US" dirty="0" err="1" smtClean="0"/>
              <a:t>podel</a:t>
            </a:r>
            <a:r>
              <a:rPr lang="sr-Latn-RS" dirty="0" smtClean="0"/>
              <a:t>e</a:t>
            </a:r>
            <a:r>
              <a:rPr lang="en-US" dirty="0" smtClean="0"/>
              <a:t> s</a:t>
            </a:r>
            <a:r>
              <a:rPr lang="sr-Latn-RS" dirty="0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drugom</a:t>
            </a:r>
            <a:r>
              <a:rPr lang="en-US" dirty="0" smtClean="0"/>
              <a:t> </a:t>
            </a:r>
            <a:r>
              <a:rPr lang="en-US" dirty="0" err="1" smtClean="0"/>
              <a:t>decom</a:t>
            </a:r>
            <a:endParaRPr lang="en-US" dirty="0" smtClean="0"/>
          </a:p>
          <a:p>
            <a:pPr>
              <a:buFontTx/>
              <a:buChar char="-"/>
            </a:pPr>
            <a:r>
              <a:rPr lang="en-GB" dirty="0"/>
              <a:t>o</a:t>
            </a:r>
            <a:r>
              <a:rPr lang="en-US" dirty="0" err="1" smtClean="0"/>
              <a:t>sećaju</a:t>
            </a:r>
            <a:r>
              <a:rPr lang="en-US" dirty="0" smtClean="0"/>
              <a:t> </a:t>
            </a:r>
            <a:r>
              <a:rPr lang="en-US" dirty="0" err="1" smtClean="0"/>
              <a:t>anksioznost</a:t>
            </a:r>
            <a:r>
              <a:rPr lang="en-US" dirty="0" smtClean="0"/>
              <a:t> </a:t>
            </a:r>
            <a:r>
              <a:rPr lang="en-US" dirty="0" err="1" smtClean="0"/>
              <a:t>pri</a:t>
            </a:r>
            <a:r>
              <a:rPr lang="en-US" dirty="0" smtClean="0"/>
              <a:t> </a:t>
            </a:r>
            <a:r>
              <a:rPr lang="en-US" dirty="0" err="1" smtClean="0"/>
              <a:t>dolasku</a:t>
            </a:r>
            <a:r>
              <a:rPr lang="en-US" dirty="0" smtClean="0"/>
              <a:t> u </a:t>
            </a:r>
            <a:r>
              <a:rPr lang="en-US" dirty="0" err="1" smtClean="0"/>
              <a:t>vrtić</a:t>
            </a:r>
            <a:r>
              <a:rPr lang="sr-Latn-RS" dirty="0" smtClean="0"/>
              <a:t>, ili dolaze</a:t>
            </a:r>
            <a:r>
              <a:rPr lang="en-US" dirty="0" smtClean="0"/>
              <a:t> u </a:t>
            </a:r>
            <a:r>
              <a:rPr lang="en-US" dirty="0" err="1" smtClean="0"/>
              <a:t>sukob</a:t>
            </a:r>
            <a:r>
              <a:rPr lang="en-GB" dirty="0" smtClean="0"/>
              <a:t>e ....</a:t>
            </a:r>
            <a:endParaRPr lang="en-GB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Šta</a:t>
            </a:r>
            <a:r>
              <a:rPr lang="en-GB" dirty="0" smtClean="0"/>
              <a:t> je </a:t>
            </a:r>
            <a:r>
              <a:rPr lang="en-GB" dirty="0" err="1" smtClean="0"/>
              <a:t>prepoznavanje</a:t>
            </a:r>
            <a:r>
              <a:rPr lang="en-GB" dirty="0" smtClean="0"/>
              <a:t> a </a:t>
            </a:r>
            <a:r>
              <a:rPr lang="en-GB" dirty="0" err="1" smtClean="0"/>
              <a:t>šta</a:t>
            </a:r>
            <a:r>
              <a:rPr lang="en-GB" dirty="0" smtClean="0"/>
              <a:t> </a:t>
            </a:r>
            <a:r>
              <a:rPr lang="en-GB" dirty="0" err="1" smtClean="0"/>
              <a:t>identifikacija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Faze:</a:t>
            </a:r>
          </a:p>
          <a:p>
            <a:endParaRPr lang="en-GB" dirty="0"/>
          </a:p>
          <a:p>
            <a:pPr>
              <a:buFont typeface="Wingdings" pitchFamily="2" charset="2"/>
              <a:buChar char="ü"/>
            </a:pPr>
            <a:r>
              <a:rPr lang="en-GB" dirty="0" err="1" smtClean="0"/>
              <a:t>Nominacija</a:t>
            </a:r>
            <a:r>
              <a:rPr lang="en-GB" dirty="0" smtClean="0"/>
              <a:t>/</a:t>
            </a:r>
            <a:r>
              <a:rPr lang="en-GB" dirty="0" err="1" smtClean="0"/>
              <a:t>prepoznavanje</a:t>
            </a:r>
            <a:endParaRPr lang="en-GB" dirty="0" smtClean="0"/>
          </a:p>
          <a:p>
            <a:pPr>
              <a:buFont typeface="Wingdings" pitchFamily="2" charset="2"/>
              <a:buChar char="ü"/>
            </a:pPr>
            <a:r>
              <a:rPr lang="en-GB" dirty="0" err="1" smtClean="0"/>
              <a:t>Identifikacija</a:t>
            </a:r>
            <a:endParaRPr lang="en-GB" dirty="0" smtClean="0"/>
          </a:p>
          <a:p>
            <a:pPr>
              <a:buFont typeface="Wingdings" pitchFamily="2" charset="2"/>
              <a:buChar char="ü"/>
            </a:pPr>
            <a:r>
              <a:rPr lang="en-GB" dirty="0" err="1" smtClean="0"/>
              <a:t>Evaluacija</a:t>
            </a:r>
            <a:r>
              <a:rPr lang="en-GB" dirty="0" smtClean="0"/>
              <a:t> /</a:t>
            </a:r>
            <a:r>
              <a:rPr lang="en-GB" dirty="0" err="1" smtClean="0"/>
              <a:t>praćenje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nadgledanje</a:t>
            </a:r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Darovitost</a:t>
            </a:r>
            <a:r>
              <a:rPr lang="en-GB" dirty="0" smtClean="0"/>
              <a:t> </a:t>
            </a:r>
            <a:r>
              <a:rPr lang="en-GB" dirty="0" err="1" smtClean="0"/>
              <a:t>kod</a:t>
            </a:r>
            <a:r>
              <a:rPr lang="en-GB" dirty="0" smtClean="0"/>
              <a:t> </a:t>
            </a:r>
            <a:r>
              <a:rPr lang="en-GB" dirty="0" err="1" smtClean="0"/>
              <a:t>dece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Deca</a:t>
            </a:r>
            <a:r>
              <a:rPr lang="en-GB" dirty="0" smtClean="0"/>
              <a:t> </a:t>
            </a:r>
            <a:r>
              <a:rPr lang="en-GB" dirty="0" err="1" smtClean="0"/>
              <a:t>predškolskog</a:t>
            </a:r>
            <a:r>
              <a:rPr lang="en-GB" dirty="0" smtClean="0"/>
              <a:t> </a:t>
            </a:r>
            <a:r>
              <a:rPr lang="en-GB" dirty="0" err="1" smtClean="0"/>
              <a:t>uzrasta</a:t>
            </a:r>
            <a:r>
              <a:rPr lang="en-GB" dirty="0" smtClean="0"/>
              <a:t> ( </a:t>
            </a:r>
            <a:r>
              <a:rPr lang="en-GB" dirty="0" err="1" smtClean="0"/>
              <a:t>od</a:t>
            </a:r>
            <a:r>
              <a:rPr lang="en-GB" dirty="0" smtClean="0"/>
              <a:t> 0 do </a:t>
            </a:r>
            <a:r>
              <a:rPr lang="en-GB" dirty="0" err="1" smtClean="0"/>
              <a:t>polaksa</a:t>
            </a:r>
            <a:r>
              <a:rPr lang="en-GB" dirty="0" smtClean="0"/>
              <a:t> u </a:t>
            </a:r>
            <a:r>
              <a:rPr lang="en-GB" dirty="0" err="1" smtClean="0"/>
              <a:t>školu</a:t>
            </a:r>
            <a:r>
              <a:rPr lang="en-GB" dirty="0" smtClean="0"/>
              <a:t>) a </a:t>
            </a:r>
            <a:r>
              <a:rPr lang="en-GB" dirty="0" err="1" smtClean="0"/>
              <a:t>koja</a:t>
            </a:r>
            <a:r>
              <a:rPr lang="en-GB" dirty="0" smtClean="0"/>
              <a:t> </a:t>
            </a:r>
            <a:r>
              <a:rPr lang="en-GB" dirty="0" err="1" smtClean="0"/>
              <a:t>su</a:t>
            </a:r>
            <a:r>
              <a:rPr lang="en-GB" dirty="0" smtClean="0"/>
              <a:t> </a:t>
            </a:r>
            <a:r>
              <a:rPr lang="en-GB" dirty="0" err="1" smtClean="0"/>
              <a:t>darovita</a:t>
            </a:r>
            <a:r>
              <a:rPr lang="en-GB" dirty="0" smtClean="0"/>
              <a:t>, </a:t>
            </a:r>
            <a:r>
              <a:rPr lang="en-GB" dirty="0" err="1" smtClean="0"/>
              <a:t>su</a:t>
            </a:r>
            <a:r>
              <a:rPr lang="en-GB" dirty="0" smtClean="0"/>
              <a:t> </a:t>
            </a:r>
            <a:r>
              <a:rPr lang="en-GB" dirty="0" err="1" smtClean="0"/>
              <a:t>ona</a:t>
            </a:r>
            <a:r>
              <a:rPr lang="en-GB" dirty="0" smtClean="0"/>
              <a:t> </a:t>
            </a:r>
            <a:r>
              <a:rPr lang="en-GB" dirty="0" err="1" smtClean="0"/>
              <a:t>koja</a:t>
            </a:r>
            <a:r>
              <a:rPr lang="en-GB" dirty="0" smtClean="0"/>
              <a:t> </a:t>
            </a:r>
            <a:r>
              <a:rPr lang="en-GB" dirty="0" err="1" smtClean="0"/>
              <a:t>pokazuju</a:t>
            </a:r>
            <a:r>
              <a:rPr lang="en-GB" dirty="0" smtClean="0"/>
              <a:t> </a:t>
            </a:r>
            <a:r>
              <a:rPr lang="en-GB" dirty="0" err="1" smtClean="0"/>
              <a:t>potencijal</a:t>
            </a:r>
            <a:r>
              <a:rPr lang="en-GB" dirty="0" smtClean="0"/>
              <a:t> </a:t>
            </a:r>
            <a:r>
              <a:rPr lang="en-GB" dirty="0" err="1" smtClean="0"/>
              <a:t>da</a:t>
            </a:r>
            <a:r>
              <a:rPr lang="en-GB" dirty="0" smtClean="0"/>
              <a:t> </a:t>
            </a:r>
            <a:r>
              <a:rPr lang="en-GB" dirty="0" err="1" smtClean="0"/>
              <a:t>će</a:t>
            </a:r>
            <a:r>
              <a:rPr lang="en-GB" dirty="0" smtClean="0"/>
              <a:t> </a:t>
            </a:r>
            <a:r>
              <a:rPr lang="en-GB" dirty="0" err="1" smtClean="0"/>
              <a:t>biti</a:t>
            </a:r>
            <a:r>
              <a:rPr lang="en-GB" dirty="0" smtClean="0"/>
              <a:t> </a:t>
            </a:r>
            <a:r>
              <a:rPr lang="en-GB" dirty="0" err="1" smtClean="0"/>
              <a:t>sposobna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značajne</a:t>
            </a:r>
            <a:r>
              <a:rPr lang="en-GB" dirty="0" smtClean="0"/>
              <a:t> </a:t>
            </a:r>
            <a:r>
              <a:rPr lang="en-GB" dirty="0" err="1" smtClean="0"/>
              <a:t>produkte</a:t>
            </a:r>
            <a:r>
              <a:rPr lang="en-GB" dirty="0" smtClean="0"/>
              <a:t>, </a:t>
            </a:r>
            <a:r>
              <a:rPr lang="en-GB" dirty="0" err="1" smtClean="0"/>
              <a:t>zbog</a:t>
            </a:r>
            <a:r>
              <a:rPr lang="en-GB" dirty="0" smtClean="0"/>
              <a:t> </a:t>
            </a:r>
            <a:r>
              <a:rPr lang="en-GB" dirty="0" err="1" smtClean="0"/>
              <a:t>svog</a:t>
            </a:r>
            <a:r>
              <a:rPr lang="en-GB" dirty="0" smtClean="0"/>
              <a:t> </a:t>
            </a:r>
            <a:r>
              <a:rPr lang="en-GB" dirty="0" err="1" smtClean="0"/>
              <a:t>naprednog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ubrzanog</a:t>
            </a:r>
            <a:r>
              <a:rPr lang="en-GB" dirty="0" smtClean="0"/>
              <a:t> </a:t>
            </a:r>
            <a:r>
              <a:rPr lang="en-GB" dirty="0" err="1" smtClean="0"/>
              <a:t>razvoja</a:t>
            </a:r>
            <a:r>
              <a:rPr lang="en-GB" dirty="0" smtClean="0"/>
              <a:t> (Clark</a:t>
            </a:r>
            <a:r>
              <a:rPr lang="en-GB" dirty="0"/>
              <a:t>, 2002; </a:t>
            </a:r>
            <a:r>
              <a:rPr lang="en-GB" dirty="0" err="1"/>
              <a:t>Smutny</a:t>
            </a:r>
            <a:r>
              <a:rPr lang="en-GB" dirty="0"/>
              <a:t>, 1998).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Ko</a:t>
            </a:r>
            <a:r>
              <a:rPr lang="en-GB" dirty="0" smtClean="0"/>
              <a:t> </a:t>
            </a:r>
            <a:r>
              <a:rPr lang="en-GB" dirty="0" err="1" smtClean="0"/>
              <a:t>prepoznaje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Roditelji</a:t>
            </a:r>
            <a:r>
              <a:rPr lang="en-GB" dirty="0" smtClean="0"/>
              <a:t>, </a:t>
            </a:r>
            <a:r>
              <a:rPr lang="en-GB" dirty="0" err="1" smtClean="0"/>
              <a:t>rođaci</a:t>
            </a:r>
            <a:r>
              <a:rPr lang="en-GB" dirty="0" smtClean="0"/>
              <a:t>....</a:t>
            </a:r>
          </a:p>
          <a:p>
            <a:r>
              <a:rPr lang="en-GB" dirty="0" err="1" smtClean="0"/>
              <a:t>Vaspitači</a:t>
            </a:r>
            <a:r>
              <a:rPr lang="en-GB" dirty="0" smtClean="0"/>
              <a:t> </a:t>
            </a:r>
          </a:p>
          <a:p>
            <a:r>
              <a:rPr lang="en-GB" dirty="0" err="1"/>
              <a:t>T</a:t>
            </a:r>
            <a:r>
              <a:rPr lang="en-GB" dirty="0" err="1" smtClean="0"/>
              <a:t>reneri</a:t>
            </a:r>
            <a:r>
              <a:rPr lang="en-GB" dirty="0" smtClean="0"/>
              <a:t> </a:t>
            </a:r>
          </a:p>
          <a:p>
            <a:r>
              <a:rPr lang="en-GB" dirty="0" err="1" smtClean="0"/>
              <a:t>Osobe</a:t>
            </a:r>
            <a:r>
              <a:rPr lang="en-GB" dirty="0" smtClean="0"/>
              <a:t> u </a:t>
            </a:r>
            <a:r>
              <a:rPr lang="en-GB" dirty="0" err="1" smtClean="0"/>
              <a:t>kontaktu</a:t>
            </a:r>
            <a:r>
              <a:rPr lang="en-GB" dirty="0" smtClean="0"/>
              <a:t> </a:t>
            </a:r>
            <a:r>
              <a:rPr lang="en-GB" dirty="0" err="1" smtClean="0"/>
              <a:t>sa</a:t>
            </a:r>
            <a:r>
              <a:rPr lang="en-GB" dirty="0" smtClean="0"/>
              <a:t> </a:t>
            </a:r>
            <a:r>
              <a:rPr lang="en-GB" dirty="0" err="1" smtClean="0"/>
              <a:t>detetom</a:t>
            </a:r>
            <a:r>
              <a:rPr lang="en-GB" dirty="0" smtClean="0"/>
              <a:t>....</a:t>
            </a:r>
          </a:p>
          <a:p>
            <a:r>
              <a:rPr lang="en-GB" dirty="0" err="1" smtClean="0"/>
              <a:t>Vršnjaci</a:t>
            </a:r>
            <a:r>
              <a:rPr lang="en-GB" dirty="0" smtClean="0"/>
              <a:t>, </a:t>
            </a:r>
            <a:r>
              <a:rPr lang="en-GB" dirty="0" err="1" smtClean="0"/>
              <a:t>braća</a:t>
            </a:r>
            <a:r>
              <a:rPr lang="en-GB" dirty="0" smtClean="0"/>
              <a:t> </a:t>
            </a:r>
            <a:r>
              <a:rPr lang="en-GB" dirty="0" err="1" smtClean="0"/>
              <a:t>sestre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samonominacija</a:t>
            </a:r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err="1"/>
              <a:t>Opasnost</a:t>
            </a:r>
            <a:r>
              <a:rPr lang="en-GB" dirty="0"/>
              <a:t> </a:t>
            </a:r>
            <a:r>
              <a:rPr lang="en-GB" dirty="0" err="1"/>
              <a:t>od</a:t>
            </a:r>
            <a:r>
              <a:rPr lang="en-GB" dirty="0"/>
              <a:t> </a:t>
            </a:r>
            <a:r>
              <a:rPr lang="en-GB" dirty="0" err="1" smtClean="0"/>
              <a:t>greške</a:t>
            </a:r>
            <a:r>
              <a:rPr lang="en-GB" dirty="0" smtClean="0"/>
              <a:t> </a:t>
            </a:r>
            <a:r>
              <a:rPr lang="en-GB" dirty="0"/>
              <a:t>u </a:t>
            </a:r>
            <a:r>
              <a:rPr lang="en-GB" dirty="0" err="1" smtClean="0"/>
              <a:t>procesu</a:t>
            </a:r>
            <a:r>
              <a:rPr lang="en-GB" dirty="0" smtClean="0"/>
              <a:t> </a:t>
            </a:r>
            <a:r>
              <a:rPr lang="en-GB" dirty="0" err="1" smtClean="0"/>
              <a:t>identifikacije</a:t>
            </a:r>
            <a:r>
              <a:rPr lang="en-GB" dirty="0" smtClean="0"/>
              <a:t> </a:t>
            </a:r>
            <a:r>
              <a:rPr lang="en-GB" dirty="0" err="1"/>
              <a:t>nije</a:t>
            </a:r>
            <a:r>
              <a:rPr lang="en-GB" dirty="0"/>
              <a:t> u </a:t>
            </a:r>
            <a:r>
              <a:rPr lang="en-GB" dirty="0" err="1"/>
              <a:t>pogrešnom</a:t>
            </a:r>
            <a:r>
              <a:rPr lang="en-GB" dirty="0"/>
              <a:t> </a:t>
            </a:r>
            <a:r>
              <a:rPr lang="en-GB" dirty="0" err="1" smtClean="0"/>
              <a:t>broju</a:t>
            </a:r>
            <a:r>
              <a:rPr lang="en-GB" dirty="0" smtClean="0"/>
              <a:t>, </a:t>
            </a:r>
            <a:r>
              <a:rPr lang="en-GB" dirty="0" err="1"/>
              <a:t>nego</a:t>
            </a:r>
            <a:r>
              <a:rPr lang="en-GB" dirty="0"/>
              <a:t> u </a:t>
            </a:r>
            <a:r>
              <a:rPr lang="en-GB" dirty="0" err="1"/>
              <a:t>broju</a:t>
            </a:r>
            <a:r>
              <a:rPr lang="en-GB" dirty="0"/>
              <a:t> </a:t>
            </a:r>
            <a:r>
              <a:rPr lang="en-GB" dirty="0" err="1"/>
              <a:t>onih</a:t>
            </a:r>
            <a:r>
              <a:rPr lang="en-GB" dirty="0"/>
              <a:t> </a:t>
            </a:r>
            <a:r>
              <a:rPr lang="en-GB" dirty="0" err="1"/>
              <a:t>koji</a:t>
            </a:r>
            <a:r>
              <a:rPr lang="en-GB" dirty="0"/>
              <a:t> </a:t>
            </a:r>
            <a:r>
              <a:rPr lang="en-GB" dirty="0" err="1"/>
              <a:t>jesu</a:t>
            </a:r>
            <a:r>
              <a:rPr lang="en-GB" dirty="0"/>
              <a:t> </a:t>
            </a:r>
            <a:r>
              <a:rPr lang="en-GB" dirty="0" err="1"/>
              <a:t>daroviti</a:t>
            </a:r>
            <a:r>
              <a:rPr lang="en-GB" dirty="0"/>
              <a:t>, a </a:t>
            </a:r>
            <a:r>
              <a:rPr lang="en-GB" dirty="0" err="1"/>
              <a:t>nisu</a:t>
            </a:r>
            <a:r>
              <a:rPr lang="en-GB" dirty="0"/>
              <a:t> </a:t>
            </a:r>
            <a:r>
              <a:rPr lang="en-GB" dirty="0" err="1"/>
              <a:t>prepoznati</a:t>
            </a:r>
            <a:r>
              <a:rPr lang="en-GB" dirty="0"/>
              <a:t>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takvi</a:t>
            </a:r>
            <a:r>
              <a:rPr lang="en-GB" dirty="0"/>
              <a:t>. </a:t>
            </a:r>
            <a:endParaRPr lang="en-GB" dirty="0" smtClean="0"/>
          </a:p>
          <a:p>
            <a:r>
              <a:rPr lang="en-GB" dirty="0" err="1" smtClean="0"/>
              <a:t>Najčešće</a:t>
            </a:r>
            <a:r>
              <a:rPr lang="en-GB" dirty="0" smtClean="0"/>
              <a:t> </a:t>
            </a:r>
            <a:r>
              <a:rPr lang="en-GB" dirty="0"/>
              <a:t>u </a:t>
            </a:r>
            <a:r>
              <a:rPr lang="en-GB" dirty="0" err="1"/>
              <a:t>neprepoznatljive</a:t>
            </a:r>
            <a:r>
              <a:rPr lang="en-GB" dirty="0"/>
              <a:t> </a:t>
            </a:r>
            <a:r>
              <a:rPr lang="en-GB" dirty="0" err="1"/>
              <a:t>kategorije</a:t>
            </a:r>
            <a:r>
              <a:rPr lang="en-GB" dirty="0"/>
              <a:t> </a:t>
            </a:r>
            <a:r>
              <a:rPr lang="en-GB" dirty="0" err="1" smtClean="0"/>
              <a:t>dece</a:t>
            </a:r>
            <a:r>
              <a:rPr lang="en-GB" dirty="0" smtClean="0"/>
              <a:t> </a:t>
            </a:r>
            <a:r>
              <a:rPr lang="en-GB" dirty="0" err="1"/>
              <a:t>spadaju</a:t>
            </a:r>
            <a:r>
              <a:rPr lang="en-GB" dirty="0"/>
              <a:t> </a:t>
            </a:r>
            <a:r>
              <a:rPr lang="en-GB" dirty="0" err="1" smtClean="0"/>
              <a:t>oni</a:t>
            </a:r>
            <a:r>
              <a:rPr lang="en-GB" dirty="0" smtClean="0"/>
              <a:t> </a:t>
            </a:r>
            <a:r>
              <a:rPr lang="en-GB" dirty="0" err="1"/>
              <a:t>iz</a:t>
            </a:r>
            <a:r>
              <a:rPr lang="en-GB" dirty="0"/>
              <a:t> </a:t>
            </a:r>
            <a:r>
              <a:rPr lang="en-GB" dirty="0" err="1"/>
              <a:t>kulturno</a:t>
            </a:r>
            <a:r>
              <a:rPr lang="en-GB" dirty="0"/>
              <a:t> </a:t>
            </a:r>
            <a:r>
              <a:rPr lang="en-GB" dirty="0" err="1"/>
              <a:t>ili</a:t>
            </a:r>
            <a:r>
              <a:rPr lang="en-GB" dirty="0"/>
              <a:t> </a:t>
            </a:r>
            <a:r>
              <a:rPr lang="en-GB" dirty="0" err="1"/>
              <a:t>jezično</a:t>
            </a:r>
            <a:r>
              <a:rPr lang="en-GB" dirty="0"/>
              <a:t> </a:t>
            </a:r>
            <a:r>
              <a:rPr lang="en-GB" dirty="0" err="1"/>
              <a:t>drugačijih</a:t>
            </a:r>
            <a:r>
              <a:rPr lang="en-GB" dirty="0"/>
              <a:t> </a:t>
            </a:r>
            <a:r>
              <a:rPr lang="en-GB" dirty="0" err="1" smtClean="0"/>
              <a:t>porodica</a:t>
            </a:r>
            <a:r>
              <a:rPr lang="en-GB" dirty="0" smtClean="0"/>
              <a:t>, </a:t>
            </a:r>
            <a:r>
              <a:rPr lang="en-GB" dirty="0" err="1" smtClean="0"/>
              <a:t>deca</a:t>
            </a:r>
            <a:r>
              <a:rPr lang="en-GB" dirty="0" smtClean="0"/>
              <a:t> </a:t>
            </a:r>
            <a:r>
              <a:rPr lang="en-GB" dirty="0"/>
              <a:t>s </a:t>
            </a:r>
            <a:r>
              <a:rPr lang="en-GB" dirty="0" err="1"/>
              <a:t>poteškoćama</a:t>
            </a:r>
            <a:r>
              <a:rPr lang="en-GB" dirty="0"/>
              <a:t> u </a:t>
            </a:r>
            <a:r>
              <a:rPr lang="en-GB" dirty="0" err="1" smtClean="0"/>
              <a:t>razvoju</a:t>
            </a:r>
            <a:r>
              <a:rPr lang="en-GB" dirty="0" smtClean="0"/>
              <a:t>.</a:t>
            </a:r>
          </a:p>
          <a:p>
            <a:r>
              <a:rPr lang="en-GB" dirty="0" err="1" smtClean="0"/>
              <a:t>Manje</a:t>
            </a:r>
            <a:r>
              <a:rPr lang="en-GB" dirty="0" smtClean="0"/>
              <a:t> je </a:t>
            </a:r>
            <a:r>
              <a:rPr lang="en-GB" dirty="0" err="1"/>
              <a:t>pogrešno</a:t>
            </a:r>
            <a:r>
              <a:rPr lang="en-GB" dirty="0"/>
              <a:t> u </a:t>
            </a:r>
            <a:r>
              <a:rPr lang="en-GB" dirty="0" err="1"/>
              <a:t>grupu</a:t>
            </a:r>
            <a:r>
              <a:rPr lang="en-GB" dirty="0"/>
              <a:t> </a:t>
            </a:r>
            <a:r>
              <a:rPr lang="en-GB" dirty="0" err="1"/>
              <a:t>darovitih</a:t>
            </a:r>
            <a:r>
              <a:rPr lang="en-GB" dirty="0"/>
              <a:t> </a:t>
            </a:r>
            <a:r>
              <a:rPr lang="en-GB" dirty="0" err="1"/>
              <a:t>uvrstiti</a:t>
            </a:r>
            <a:r>
              <a:rPr lang="en-GB" dirty="0"/>
              <a:t> </a:t>
            </a:r>
            <a:r>
              <a:rPr lang="en-GB" dirty="0" err="1" smtClean="0"/>
              <a:t>nedarovito</a:t>
            </a:r>
            <a:r>
              <a:rPr lang="en-GB" dirty="0" smtClean="0"/>
              <a:t> </a:t>
            </a:r>
            <a:r>
              <a:rPr lang="en-GB" dirty="0" err="1" smtClean="0"/>
              <a:t>dete</a:t>
            </a:r>
            <a:r>
              <a:rPr lang="en-GB" dirty="0" smtClean="0"/>
              <a:t>, </a:t>
            </a:r>
            <a:r>
              <a:rPr lang="en-GB" dirty="0" err="1"/>
              <a:t>nego</a:t>
            </a:r>
            <a:r>
              <a:rPr lang="en-GB" dirty="0"/>
              <a:t> </a:t>
            </a:r>
            <a:r>
              <a:rPr lang="en-GB" dirty="0" err="1"/>
              <a:t>nekog</a:t>
            </a:r>
            <a:r>
              <a:rPr lang="en-GB" dirty="0"/>
              <a:t> </a:t>
            </a:r>
            <a:r>
              <a:rPr lang="en-GB" dirty="0" err="1"/>
              <a:t>darovitog</a:t>
            </a:r>
            <a:r>
              <a:rPr lang="en-GB" dirty="0"/>
              <a:t> </a:t>
            </a:r>
            <a:r>
              <a:rPr lang="en-GB" dirty="0" smtClean="0"/>
              <a:t>ne </a:t>
            </a:r>
            <a:r>
              <a:rPr lang="en-GB" dirty="0" err="1" smtClean="0"/>
              <a:t>uključiti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 </a:t>
            </a:r>
            <a:r>
              <a:rPr lang="en-GB" dirty="0" err="1"/>
              <a:t>uskratiti</a:t>
            </a:r>
            <a:r>
              <a:rPr lang="en-GB" dirty="0"/>
              <a:t> mu </a:t>
            </a:r>
            <a:r>
              <a:rPr lang="en-GB" dirty="0" err="1" smtClean="0"/>
              <a:t>podsticaje</a:t>
            </a:r>
            <a:r>
              <a:rPr lang="en-GB" dirty="0" smtClean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 smtClean="0"/>
              <a:t>razvoj</a:t>
            </a:r>
            <a:r>
              <a:rPr lang="en-GB" dirty="0" smtClean="0"/>
              <a:t>.</a:t>
            </a:r>
          </a:p>
          <a:p>
            <a:r>
              <a:rPr lang="en-GB" dirty="0" err="1" smtClean="0"/>
              <a:t>Potrebno</a:t>
            </a:r>
            <a:r>
              <a:rPr lang="en-GB" dirty="0" smtClean="0"/>
              <a:t> je </a:t>
            </a:r>
            <a:r>
              <a:rPr lang="en-GB" dirty="0" err="1" smtClean="0"/>
              <a:t>uskladiti</a:t>
            </a:r>
            <a:r>
              <a:rPr lang="en-GB" dirty="0" smtClean="0"/>
              <a:t> </a:t>
            </a:r>
            <a:r>
              <a:rPr lang="en-GB" dirty="0" err="1" smtClean="0"/>
              <a:t>prepoznavanje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 </a:t>
            </a:r>
            <a:r>
              <a:rPr lang="en-GB" dirty="0" err="1" smtClean="0"/>
              <a:t>identifikaciju</a:t>
            </a:r>
            <a:r>
              <a:rPr lang="en-GB" dirty="0" smtClean="0"/>
              <a:t> u </a:t>
            </a:r>
            <a:r>
              <a:rPr lang="en-GB" dirty="0" err="1" smtClean="0"/>
              <a:t>određenom</a:t>
            </a:r>
            <a:r>
              <a:rPr lang="en-GB" dirty="0" smtClean="0"/>
              <a:t> </a:t>
            </a:r>
            <a:r>
              <a:rPr lang="en-GB" dirty="0" err="1" smtClean="0"/>
              <a:t>području</a:t>
            </a:r>
            <a:r>
              <a:rPr lang="en-GB" dirty="0" smtClean="0"/>
              <a:t> </a:t>
            </a:r>
            <a:r>
              <a:rPr lang="en-GB" dirty="0" err="1" smtClean="0"/>
              <a:t>sa</a:t>
            </a:r>
            <a:r>
              <a:rPr lang="en-GB" dirty="0" smtClean="0"/>
              <a:t> </a:t>
            </a:r>
            <a:r>
              <a:rPr lang="en-GB" dirty="0" err="1" smtClean="0"/>
              <a:t>p</a:t>
            </a:r>
            <a:r>
              <a:rPr lang="en-GB" u="sng" dirty="0" err="1" smtClean="0"/>
              <a:t>onudom</a:t>
            </a:r>
            <a:r>
              <a:rPr lang="en-GB" u="sng" dirty="0" smtClean="0"/>
              <a:t> </a:t>
            </a:r>
            <a:r>
              <a:rPr lang="en-GB" u="sng" dirty="0" err="1" smtClean="0"/>
              <a:t>podsticajnih</a:t>
            </a:r>
            <a:r>
              <a:rPr lang="en-GB" u="sng" dirty="0" smtClean="0"/>
              <a:t> </a:t>
            </a:r>
            <a:r>
              <a:rPr lang="en-GB" u="sng" dirty="0" err="1" smtClean="0"/>
              <a:t>programa</a:t>
            </a:r>
            <a:r>
              <a:rPr lang="en-GB" u="sng" dirty="0" smtClean="0"/>
              <a:t>!</a:t>
            </a:r>
            <a:endParaRPr lang="en-GB" u="sng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17626" t="21718" r="44364" b="26701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SKALE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12399" t="18854" r="47459" b="15991"/>
          <a:stretch>
            <a:fillRect/>
          </a:stretch>
        </p:blipFill>
        <p:spPr bwMode="auto">
          <a:xfrm>
            <a:off x="0" y="260648"/>
            <a:ext cx="9144000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11461" t="20048" r="44637" b="7142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11997" t="19809" r="45827" b="4009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12265" t="19093" r="45709" b="547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12131" t="25298" r="46648" b="15735"/>
          <a:stretch>
            <a:fillRect/>
          </a:stretch>
        </p:blipFill>
        <p:spPr bwMode="auto">
          <a:xfrm>
            <a:off x="251520" y="476672"/>
            <a:ext cx="864096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12399" t="19570" r="45985" b="1575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U </a:t>
            </a:r>
            <a:r>
              <a:rPr lang="en-GB" dirty="0" err="1" smtClean="0"/>
              <a:t>čemu</a:t>
            </a:r>
            <a:r>
              <a:rPr lang="en-GB" dirty="0" smtClean="0"/>
              <a:t> je </a:t>
            </a:r>
            <a:r>
              <a:rPr lang="en-GB" dirty="0" err="1" smtClean="0"/>
              <a:t>vidljiv</a:t>
            </a:r>
            <a:r>
              <a:rPr lang="en-GB" dirty="0" smtClean="0"/>
              <a:t> </a:t>
            </a:r>
            <a:r>
              <a:rPr lang="en-GB" dirty="0" err="1" smtClean="0"/>
              <a:t>njihov</a:t>
            </a:r>
            <a:r>
              <a:rPr lang="en-GB" dirty="0" smtClean="0"/>
              <a:t> </a:t>
            </a:r>
            <a:r>
              <a:rPr lang="en-GB" dirty="0" err="1" smtClean="0"/>
              <a:t>napredan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ubrzan</a:t>
            </a:r>
            <a:r>
              <a:rPr lang="en-GB" dirty="0" smtClean="0"/>
              <a:t> </a:t>
            </a:r>
            <a:r>
              <a:rPr lang="en-GB" dirty="0" err="1" smtClean="0"/>
              <a:t>razvoj</a:t>
            </a:r>
            <a:r>
              <a:rPr lang="en-GB" dirty="0" smtClean="0"/>
              <a:t>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Tx/>
              <a:buChar char="-"/>
            </a:pPr>
            <a:r>
              <a:rPr lang="en-GB" dirty="0" err="1" smtClean="0"/>
              <a:t>Razvoju</a:t>
            </a:r>
            <a:r>
              <a:rPr lang="en-GB" dirty="0" smtClean="0"/>
              <a:t> </a:t>
            </a:r>
            <a:r>
              <a:rPr lang="en-GB" dirty="0" err="1" smtClean="0"/>
              <a:t>motorike</a:t>
            </a:r>
            <a:r>
              <a:rPr lang="en-GB" dirty="0" smtClean="0"/>
              <a:t>; </a:t>
            </a:r>
            <a:r>
              <a:rPr lang="en-GB" dirty="0" err="1" smtClean="0"/>
              <a:t>govora</a:t>
            </a:r>
            <a:r>
              <a:rPr lang="en-GB" dirty="0" smtClean="0"/>
              <a:t>, </a:t>
            </a:r>
            <a:r>
              <a:rPr lang="en-GB" dirty="0" err="1" smtClean="0"/>
              <a:t>kognitivnim</a:t>
            </a:r>
            <a:r>
              <a:rPr lang="en-GB" dirty="0" smtClean="0"/>
              <a:t> </a:t>
            </a:r>
            <a:r>
              <a:rPr lang="en-GB" dirty="0" err="1" smtClean="0"/>
              <a:t>sposobnostima</a:t>
            </a:r>
            <a:r>
              <a:rPr lang="en-GB" dirty="0" smtClean="0"/>
              <a:t>, (</a:t>
            </a:r>
            <a:r>
              <a:rPr lang="en-GB" dirty="0" err="1" smtClean="0"/>
              <a:t>učenju</a:t>
            </a:r>
            <a:r>
              <a:rPr lang="en-GB" dirty="0" smtClean="0"/>
              <a:t>, STEM </a:t>
            </a:r>
            <a:r>
              <a:rPr lang="en-GB" dirty="0" err="1" smtClean="0"/>
              <a:t>području</a:t>
            </a:r>
            <a:r>
              <a:rPr lang="en-GB" dirty="0" smtClean="0"/>
              <a:t>), </a:t>
            </a:r>
            <a:r>
              <a:rPr lang="en-GB" dirty="0" err="1" smtClean="0"/>
              <a:t>muzika</a:t>
            </a:r>
            <a:r>
              <a:rPr lang="en-GB" dirty="0" smtClean="0"/>
              <a:t>, </a:t>
            </a:r>
            <a:r>
              <a:rPr lang="en-GB" dirty="0" err="1" smtClean="0"/>
              <a:t>umetnost</a:t>
            </a:r>
            <a:r>
              <a:rPr lang="en-GB" dirty="0" smtClean="0"/>
              <a:t>, </a:t>
            </a:r>
            <a:r>
              <a:rPr lang="en-GB" dirty="0" err="1" smtClean="0"/>
              <a:t>interpersonalne</a:t>
            </a:r>
            <a:r>
              <a:rPr lang="en-GB" dirty="0" smtClean="0"/>
              <a:t> </a:t>
            </a:r>
            <a:r>
              <a:rPr lang="en-GB" dirty="0" err="1" smtClean="0"/>
              <a:t>sposobnosti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drugo</a:t>
            </a:r>
            <a:r>
              <a:rPr lang="en-GB" dirty="0" smtClean="0"/>
              <a:t>....</a:t>
            </a:r>
          </a:p>
          <a:p>
            <a:pPr>
              <a:buFontTx/>
              <a:buChar char="-"/>
            </a:pPr>
            <a:r>
              <a:rPr lang="en-GB" dirty="0" err="1" smtClean="0"/>
              <a:t>Prema</a:t>
            </a:r>
            <a:r>
              <a:rPr lang="en-GB" dirty="0" smtClean="0"/>
              <a:t> </a:t>
            </a:r>
            <a:r>
              <a:rPr lang="en-GB" dirty="0" err="1" smtClean="0"/>
              <a:t>Termanovim</a:t>
            </a:r>
            <a:r>
              <a:rPr lang="en-GB" dirty="0" smtClean="0"/>
              <a:t> </a:t>
            </a:r>
            <a:r>
              <a:rPr lang="en-GB" dirty="0" err="1" smtClean="0"/>
              <a:t>istraživanjima</a:t>
            </a:r>
            <a:r>
              <a:rPr lang="en-GB" dirty="0" smtClean="0"/>
              <a:t>, </a:t>
            </a:r>
            <a:r>
              <a:rPr lang="en-GB" dirty="0" err="1" smtClean="0"/>
              <a:t>daroviti</a:t>
            </a:r>
            <a:r>
              <a:rPr lang="en-GB" dirty="0" smtClean="0"/>
              <a:t> </a:t>
            </a:r>
            <a:r>
              <a:rPr lang="en-GB" dirty="0" err="1" smtClean="0"/>
              <a:t>su</a:t>
            </a:r>
            <a:r>
              <a:rPr lang="en-GB" dirty="0" smtClean="0"/>
              <a:t> </a:t>
            </a:r>
            <a:r>
              <a:rPr lang="en-GB" dirty="0" err="1" smtClean="0"/>
              <a:t>bili</a:t>
            </a:r>
            <a:r>
              <a:rPr lang="en-GB" dirty="0" smtClean="0"/>
              <a:t> u </a:t>
            </a:r>
            <a:r>
              <a:rPr lang="en-GB" dirty="0" err="1" smtClean="0"/>
              <a:t>stanju</a:t>
            </a:r>
            <a:r>
              <a:rPr lang="en-GB" dirty="0" smtClean="0"/>
              <a:t> </a:t>
            </a:r>
            <a:r>
              <a:rPr lang="en-GB" dirty="0" err="1" smtClean="0"/>
              <a:t>da</a:t>
            </a:r>
            <a:r>
              <a:rPr lang="en-GB" dirty="0" smtClean="0"/>
              <a:t> </a:t>
            </a:r>
            <a:r>
              <a:rPr lang="en-GB" dirty="0" err="1" smtClean="0"/>
              <a:t>hodaju</a:t>
            </a:r>
            <a:r>
              <a:rPr lang="en-GB" dirty="0" smtClean="0"/>
              <a:t> </a:t>
            </a:r>
            <a:r>
              <a:rPr lang="en-GB" dirty="0" err="1" smtClean="0"/>
              <a:t>mesec</a:t>
            </a:r>
            <a:r>
              <a:rPr lang="en-GB" dirty="0" smtClean="0"/>
              <a:t> </a:t>
            </a:r>
            <a:r>
              <a:rPr lang="en-GB" dirty="0" err="1" smtClean="0"/>
              <a:t>ranije</a:t>
            </a:r>
            <a:r>
              <a:rPr lang="en-GB" dirty="0" smtClean="0"/>
              <a:t> </a:t>
            </a:r>
            <a:r>
              <a:rPr lang="en-GB" dirty="0" err="1" smtClean="0"/>
              <a:t>od</a:t>
            </a:r>
            <a:r>
              <a:rPr lang="en-GB" dirty="0" smtClean="0"/>
              <a:t> </a:t>
            </a:r>
            <a:r>
              <a:rPr lang="en-GB" dirty="0" err="1" smtClean="0"/>
              <a:t>kontrolne</a:t>
            </a:r>
            <a:r>
              <a:rPr lang="en-GB" dirty="0" smtClean="0"/>
              <a:t> </a:t>
            </a:r>
            <a:r>
              <a:rPr lang="en-GB" dirty="0" err="1" smtClean="0"/>
              <a:t>grupe</a:t>
            </a:r>
            <a:r>
              <a:rPr lang="en-GB" dirty="0" smtClean="0"/>
              <a:t>, </a:t>
            </a:r>
            <a:r>
              <a:rPr lang="en-GB" dirty="0" err="1" smtClean="0"/>
              <a:t>razviju</a:t>
            </a:r>
            <a:r>
              <a:rPr lang="en-GB" dirty="0" smtClean="0"/>
              <a:t> </a:t>
            </a:r>
            <a:r>
              <a:rPr lang="en-GB" dirty="0" err="1" smtClean="0"/>
              <a:t>govor</a:t>
            </a:r>
            <a:r>
              <a:rPr lang="en-GB" dirty="0" smtClean="0"/>
              <a:t> 3,5 </a:t>
            </a:r>
            <a:r>
              <a:rPr lang="en-GB" dirty="0" err="1" smtClean="0"/>
              <a:t>meseca</a:t>
            </a:r>
            <a:r>
              <a:rPr lang="en-GB" dirty="0" smtClean="0"/>
              <a:t> </a:t>
            </a:r>
            <a:r>
              <a:rPr lang="en-GB" dirty="0" err="1" smtClean="0"/>
              <a:t>ranije</a:t>
            </a:r>
            <a:r>
              <a:rPr lang="en-GB" dirty="0" smtClean="0"/>
              <a:t> (</a:t>
            </a:r>
            <a:r>
              <a:rPr lang="en-GB" dirty="0" err="1" smtClean="0"/>
              <a:t>od</a:t>
            </a:r>
            <a:r>
              <a:rPr lang="en-GB" dirty="0" smtClean="0"/>
              <a:t> </a:t>
            </a:r>
            <a:r>
              <a:rPr lang="en-GB" dirty="0" err="1" smtClean="0"/>
              <a:t>umereno</a:t>
            </a:r>
            <a:r>
              <a:rPr lang="en-GB" dirty="0" smtClean="0"/>
              <a:t> </a:t>
            </a:r>
            <a:r>
              <a:rPr lang="en-GB" dirty="0" err="1" smtClean="0"/>
              <a:t>darovitih</a:t>
            </a:r>
            <a:r>
              <a:rPr lang="en-GB" dirty="0" smtClean="0"/>
              <a:t>). 50% </a:t>
            </a:r>
            <a:r>
              <a:rPr lang="en-GB" dirty="0" err="1" smtClean="0"/>
              <a:t>njih</a:t>
            </a:r>
            <a:r>
              <a:rPr lang="en-GB" dirty="0" smtClean="0"/>
              <a:t> </a:t>
            </a:r>
            <a:r>
              <a:rPr lang="en-GB" dirty="0" err="1" smtClean="0"/>
              <a:t>moglo</a:t>
            </a:r>
            <a:r>
              <a:rPr lang="en-GB" dirty="0" smtClean="0"/>
              <a:t> je </a:t>
            </a:r>
            <a:r>
              <a:rPr lang="en-GB" dirty="0" err="1" smtClean="0"/>
              <a:t>da</a:t>
            </a:r>
            <a:r>
              <a:rPr lang="en-GB" dirty="0" smtClean="0"/>
              <a:t> </a:t>
            </a:r>
            <a:r>
              <a:rPr lang="en-GB" dirty="0" err="1" smtClean="0"/>
              <a:t>čita</a:t>
            </a:r>
            <a:r>
              <a:rPr lang="en-GB" dirty="0" smtClean="0"/>
              <a:t> pre </a:t>
            </a:r>
            <a:r>
              <a:rPr lang="en-GB" dirty="0" err="1" smtClean="0"/>
              <a:t>polaska</a:t>
            </a:r>
            <a:r>
              <a:rPr lang="en-GB" dirty="0" smtClean="0"/>
              <a:t> u </a:t>
            </a:r>
            <a:r>
              <a:rPr lang="en-GB" dirty="0" err="1" smtClean="0"/>
              <a:t>školu</a:t>
            </a:r>
            <a:r>
              <a:rPr lang="en-GB" dirty="0" smtClean="0"/>
              <a:t>.</a:t>
            </a:r>
          </a:p>
          <a:p>
            <a:pPr>
              <a:buNone/>
            </a:pPr>
            <a:endParaRPr lang="en-GB" dirty="0" smtClean="0"/>
          </a:p>
          <a:p>
            <a:pPr>
              <a:buFontTx/>
              <a:buChar char="-"/>
            </a:pPr>
            <a:r>
              <a:rPr lang="en-GB" dirty="0" err="1" smtClean="0"/>
              <a:t>Potencijalno</a:t>
            </a:r>
            <a:r>
              <a:rPr lang="en-GB" dirty="0" smtClean="0"/>
              <a:t> </a:t>
            </a:r>
            <a:r>
              <a:rPr lang="en-GB" dirty="0" err="1" smtClean="0"/>
              <a:t>darovito</a:t>
            </a:r>
            <a:r>
              <a:rPr lang="en-GB" dirty="0" smtClean="0"/>
              <a:t> </a:t>
            </a:r>
            <a:r>
              <a:rPr lang="en-GB" dirty="0" err="1" smtClean="0"/>
              <a:t>dete</a:t>
            </a:r>
            <a:r>
              <a:rPr lang="en-GB" dirty="0" smtClean="0"/>
              <a:t> (a </a:t>
            </a:r>
            <a:r>
              <a:rPr lang="en-GB" dirty="0" err="1" smtClean="0"/>
              <a:t>posle</a:t>
            </a:r>
            <a:r>
              <a:rPr lang="en-GB" dirty="0" smtClean="0"/>
              <a:t> 3, 4 </a:t>
            </a:r>
            <a:r>
              <a:rPr lang="en-GB" dirty="0" err="1" smtClean="0"/>
              <a:t>godine</a:t>
            </a:r>
            <a:r>
              <a:rPr lang="en-GB" dirty="0" smtClean="0"/>
              <a:t>) </a:t>
            </a:r>
            <a:r>
              <a:rPr lang="en-GB" dirty="0" err="1" smtClean="0"/>
              <a:t>naprednije</a:t>
            </a:r>
            <a:r>
              <a:rPr lang="en-GB" dirty="0" smtClean="0"/>
              <a:t> je </a:t>
            </a:r>
            <a:r>
              <a:rPr lang="en-GB" dirty="0" err="1" smtClean="0"/>
              <a:t>od</a:t>
            </a:r>
            <a:r>
              <a:rPr lang="en-GB" dirty="0" smtClean="0"/>
              <a:t> </a:t>
            </a:r>
            <a:r>
              <a:rPr lang="en-GB" dirty="0" err="1" smtClean="0"/>
              <a:t>svojih</a:t>
            </a:r>
            <a:r>
              <a:rPr lang="en-GB" dirty="0" smtClean="0"/>
              <a:t> </a:t>
            </a:r>
            <a:r>
              <a:rPr lang="en-GB" dirty="0" err="1" smtClean="0"/>
              <a:t>vršnjaka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oko</a:t>
            </a:r>
            <a:r>
              <a:rPr lang="en-GB" dirty="0" smtClean="0"/>
              <a:t> </a:t>
            </a:r>
            <a:r>
              <a:rPr lang="en-GB" dirty="0" err="1" smtClean="0"/>
              <a:t>godinu</a:t>
            </a:r>
            <a:r>
              <a:rPr lang="en-GB" dirty="0" smtClean="0"/>
              <a:t> do </a:t>
            </a:r>
            <a:r>
              <a:rPr lang="en-GB" dirty="0" err="1" smtClean="0"/>
              <a:t>dve</a:t>
            </a:r>
            <a:r>
              <a:rPr lang="en-GB" dirty="0"/>
              <a:t>.</a:t>
            </a:r>
            <a:endParaRPr lang="en-GB" dirty="0" smtClean="0"/>
          </a:p>
          <a:p>
            <a:pPr>
              <a:buNone/>
            </a:pPr>
            <a:r>
              <a:rPr lang="en-GB" dirty="0" smtClean="0"/>
              <a:t>  </a:t>
            </a:r>
            <a:endParaRPr lang="en-GB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/>
          <a:srcRect l="11595" t="21241" r="48112" b="7621"/>
          <a:stretch>
            <a:fillRect/>
          </a:stretch>
        </p:blipFill>
        <p:spPr bwMode="auto">
          <a:xfrm>
            <a:off x="0" y="332656"/>
            <a:ext cx="8820472" cy="684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 cstate="print"/>
          <a:srcRect l="10791" t="19332" r="43822" b="76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11595" t="19809" r="47318" b="8812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11863" t="19570" r="48122" b="523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10121" t="18138" r="31084" b="5452"/>
          <a:stretch>
            <a:fillRect/>
          </a:stretch>
        </p:blipFill>
        <p:spPr bwMode="auto">
          <a:xfrm>
            <a:off x="179512" y="260648"/>
            <a:ext cx="8712968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10791" t="18616" r="29073" b="18578"/>
          <a:stretch>
            <a:fillRect/>
          </a:stretch>
        </p:blipFill>
        <p:spPr bwMode="auto">
          <a:xfrm>
            <a:off x="251520" y="0"/>
            <a:ext cx="8640960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“I have a dream”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“........</a:t>
            </a:r>
            <a:r>
              <a:rPr lang="en-GB" dirty="0" err="1" smtClean="0"/>
              <a:t>Već</a:t>
            </a:r>
            <a:r>
              <a:rPr lang="en-GB" dirty="0" smtClean="0"/>
              <a:t> </a:t>
            </a:r>
            <a:r>
              <a:rPr lang="en-GB" dirty="0"/>
              <a:t>u </a:t>
            </a:r>
            <a:r>
              <a:rPr lang="en-GB" dirty="0" err="1"/>
              <a:t>vrtiću</a:t>
            </a:r>
            <a:r>
              <a:rPr lang="en-GB" dirty="0"/>
              <a:t> </a:t>
            </a:r>
            <a:r>
              <a:rPr lang="en-GB" dirty="0" err="1"/>
              <a:t>prepoznali</a:t>
            </a:r>
            <a:r>
              <a:rPr lang="en-GB" dirty="0"/>
              <a:t> </a:t>
            </a:r>
            <a:r>
              <a:rPr lang="en-GB" dirty="0" err="1"/>
              <a:t>smo</a:t>
            </a:r>
            <a:r>
              <a:rPr lang="en-GB" dirty="0"/>
              <a:t> </a:t>
            </a:r>
            <a:r>
              <a:rPr lang="en-GB" dirty="0" err="1"/>
              <a:t>da</a:t>
            </a:r>
            <a:r>
              <a:rPr lang="en-GB" dirty="0"/>
              <a:t> se </a:t>
            </a:r>
            <a:r>
              <a:rPr lang="en-GB" dirty="0" err="1"/>
              <a:t>radi</a:t>
            </a:r>
            <a:r>
              <a:rPr lang="en-GB" dirty="0"/>
              <a:t> o </a:t>
            </a:r>
            <a:r>
              <a:rPr lang="en-GB" dirty="0" err="1"/>
              <a:t>potencijalno</a:t>
            </a:r>
            <a:r>
              <a:rPr lang="en-GB" dirty="0"/>
              <a:t> </a:t>
            </a:r>
            <a:r>
              <a:rPr lang="en-GB" dirty="0" err="1"/>
              <a:t>darovitom</a:t>
            </a:r>
            <a:r>
              <a:rPr lang="en-GB" dirty="0"/>
              <a:t> </a:t>
            </a:r>
            <a:r>
              <a:rPr lang="en-GB" dirty="0" err="1" smtClean="0"/>
              <a:t>detetu</a:t>
            </a:r>
            <a:r>
              <a:rPr lang="en-GB" dirty="0" smtClean="0"/>
              <a:t> </a:t>
            </a:r>
            <a:r>
              <a:rPr lang="en-GB" dirty="0" err="1"/>
              <a:t>čije</a:t>
            </a:r>
            <a:r>
              <a:rPr lang="en-GB" dirty="0"/>
              <a:t>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jake</a:t>
            </a:r>
            <a:r>
              <a:rPr lang="en-GB" dirty="0"/>
              <a:t> </a:t>
            </a:r>
            <a:r>
              <a:rPr lang="en-GB" dirty="0" err="1"/>
              <a:t>strane</a:t>
            </a:r>
            <a:r>
              <a:rPr lang="en-GB" dirty="0"/>
              <a:t> </a:t>
            </a:r>
            <a:r>
              <a:rPr lang="en-GB" dirty="0" err="1"/>
              <a:t>sposobnost</a:t>
            </a:r>
            <a:r>
              <a:rPr lang="en-GB" dirty="0"/>
              <a:t> </a:t>
            </a:r>
            <a:r>
              <a:rPr lang="en-GB" dirty="0" err="1"/>
              <a:t>pamćenja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planiranja</a:t>
            </a:r>
            <a:r>
              <a:rPr lang="en-GB" dirty="0"/>
              <a:t> </a:t>
            </a:r>
            <a:r>
              <a:rPr lang="en-GB" dirty="0" err="1"/>
              <a:t>potrebnih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sukcesivno</a:t>
            </a:r>
            <a:r>
              <a:rPr lang="en-GB" dirty="0"/>
              <a:t> </a:t>
            </a:r>
            <a:r>
              <a:rPr lang="en-GB" dirty="0" err="1" smtClean="0"/>
              <a:t>rešavanje</a:t>
            </a:r>
            <a:r>
              <a:rPr lang="en-GB" dirty="0" smtClean="0"/>
              <a:t> </a:t>
            </a:r>
            <a:r>
              <a:rPr lang="en-GB" dirty="0" err="1"/>
              <a:t>problema</a:t>
            </a:r>
            <a:r>
              <a:rPr lang="en-GB" dirty="0"/>
              <a:t>, </a:t>
            </a:r>
            <a:r>
              <a:rPr lang="en-GB" dirty="0" err="1"/>
              <a:t>sposobnost</a:t>
            </a:r>
            <a:r>
              <a:rPr lang="en-GB" dirty="0"/>
              <a:t> </a:t>
            </a:r>
            <a:r>
              <a:rPr lang="en-GB" dirty="0" err="1"/>
              <a:t>prostornog</a:t>
            </a:r>
            <a:r>
              <a:rPr lang="en-GB" dirty="0"/>
              <a:t> </a:t>
            </a:r>
            <a:r>
              <a:rPr lang="en-GB" dirty="0" err="1"/>
              <a:t>predočavanja</a:t>
            </a:r>
            <a:r>
              <a:rPr lang="en-GB" dirty="0"/>
              <a:t>, </a:t>
            </a:r>
            <a:r>
              <a:rPr lang="en-GB" dirty="0" err="1"/>
              <a:t>sposobnost</a:t>
            </a:r>
            <a:r>
              <a:rPr lang="en-GB" dirty="0"/>
              <a:t> </a:t>
            </a:r>
            <a:r>
              <a:rPr lang="en-GB" dirty="0" err="1"/>
              <a:t>logičkog</a:t>
            </a:r>
            <a:r>
              <a:rPr lang="en-GB" dirty="0"/>
              <a:t> </a:t>
            </a:r>
            <a:r>
              <a:rPr lang="en-GB" dirty="0" err="1"/>
              <a:t>zaključivanja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uočavanja</a:t>
            </a:r>
            <a:r>
              <a:rPr lang="en-GB" dirty="0"/>
              <a:t> </a:t>
            </a:r>
            <a:r>
              <a:rPr lang="en-GB" dirty="0" err="1"/>
              <a:t>veza</a:t>
            </a:r>
            <a:r>
              <a:rPr lang="en-GB" dirty="0"/>
              <a:t>, </a:t>
            </a:r>
            <a:r>
              <a:rPr lang="en-GB" dirty="0" err="1"/>
              <a:t>sposobnost</a:t>
            </a:r>
            <a:r>
              <a:rPr lang="en-GB" dirty="0"/>
              <a:t> </a:t>
            </a:r>
            <a:r>
              <a:rPr lang="en-GB" dirty="0" err="1" smtClean="0"/>
              <a:t>produkcije</a:t>
            </a:r>
            <a:r>
              <a:rPr lang="en-GB" dirty="0" smtClean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ostvarivanja</a:t>
            </a:r>
            <a:r>
              <a:rPr lang="en-GB" dirty="0"/>
              <a:t> </a:t>
            </a:r>
            <a:r>
              <a:rPr lang="en-GB" dirty="0" err="1"/>
              <a:t>neobičnih</a:t>
            </a:r>
            <a:r>
              <a:rPr lang="en-GB" dirty="0"/>
              <a:t> </a:t>
            </a:r>
            <a:r>
              <a:rPr lang="en-GB" dirty="0" err="1" smtClean="0"/>
              <a:t>ideja</a:t>
            </a:r>
            <a:r>
              <a:rPr lang="en-GB" dirty="0" smtClean="0"/>
              <a:t>,.........”</a:t>
            </a:r>
          </a:p>
          <a:p>
            <a:r>
              <a:rPr lang="en-GB" dirty="0" err="1" smtClean="0"/>
              <a:t>Predlažemo</a:t>
            </a:r>
            <a:r>
              <a:rPr lang="en-GB" dirty="0" smtClean="0"/>
              <a:t> ............</a:t>
            </a:r>
            <a:endParaRPr lang="en-GB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9987" t="20048" r="41139" b="9270"/>
          <a:stretch>
            <a:fillRect/>
          </a:stretch>
        </p:blipFill>
        <p:spPr bwMode="auto">
          <a:xfrm>
            <a:off x="179512" y="188640"/>
            <a:ext cx="8640959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NS-D1.0/2019 </a:t>
            </a:r>
            <a:r>
              <a:rPr lang="en-GB" dirty="0" err="1" smtClean="0"/>
              <a:t>i</a:t>
            </a:r>
            <a:r>
              <a:rPr lang="en-GB" dirty="0" smtClean="0"/>
              <a:t> NS –K1.0/2019</a:t>
            </a:r>
            <a:endParaRPr lang="en-GB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76872"/>
            <a:ext cx="3878074" cy="290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772816"/>
            <a:ext cx="3888432" cy="4123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/>
          </p:cNvPicPr>
          <p:nvPr/>
        </p:nvPicPr>
        <p:blipFill>
          <a:blip r:embed="rId2" cstate="print"/>
          <a:srcRect l="21378" t="23150" r="48668" b="9069"/>
          <a:stretch>
            <a:fillRect/>
          </a:stretch>
        </p:blipFill>
        <p:spPr bwMode="auto">
          <a:xfrm>
            <a:off x="323528" y="188640"/>
            <a:ext cx="8424936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 </a:t>
            </a:r>
            <a:r>
              <a:rPr lang="en-GB" dirty="0" err="1" smtClean="0"/>
              <a:t>obzirom</a:t>
            </a:r>
            <a:r>
              <a:rPr lang="en-GB" dirty="0" smtClean="0"/>
              <a:t> </a:t>
            </a:r>
            <a:r>
              <a:rPr lang="en-GB" dirty="0" err="1" smtClean="0"/>
              <a:t>da</a:t>
            </a:r>
            <a:r>
              <a:rPr lang="en-GB" dirty="0" smtClean="0"/>
              <a:t> </a:t>
            </a:r>
            <a:r>
              <a:rPr lang="en-GB" dirty="0" err="1" smtClean="0"/>
              <a:t>dete</a:t>
            </a:r>
            <a:r>
              <a:rPr lang="en-GB" dirty="0" smtClean="0"/>
              <a:t> </a:t>
            </a:r>
            <a:r>
              <a:rPr lang="en-GB" dirty="0" err="1" smtClean="0"/>
              <a:t>nije</a:t>
            </a:r>
            <a:r>
              <a:rPr lang="en-GB" dirty="0" smtClean="0"/>
              <a:t> u </a:t>
            </a:r>
            <a:r>
              <a:rPr lang="en-GB" dirty="0" err="1" smtClean="0"/>
              <a:t>stanju</a:t>
            </a:r>
            <a:r>
              <a:rPr lang="en-GB" dirty="0" smtClean="0"/>
              <a:t> </a:t>
            </a:r>
            <a:r>
              <a:rPr lang="en-GB" dirty="0" err="1" smtClean="0"/>
              <a:t>da</a:t>
            </a:r>
            <a:r>
              <a:rPr lang="en-GB" dirty="0" smtClean="0"/>
              <a:t> </a:t>
            </a:r>
            <a:r>
              <a:rPr lang="en-GB" dirty="0" err="1" smtClean="0"/>
              <a:t>svoje</a:t>
            </a:r>
            <a:r>
              <a:rPr lang="en-GB" dirty="0" smtClean="0"/>
              <a:t> </a:t>
            </a:r>
            <a:r>
              <a:rPr lang="en-GB" dirty="0" err="1" smtClean="0"/>
              <a:t>potencijale</a:t>
            </a:r>
            <a:r>
              <a:rPr lang="en-GB" dirty="0" smtClean="0"/>
              <a:t> </a:t>
            </a:r>
            <a:r>
              <a:rPr lang="en-GB" dirty="0" err="1" smtClean="0"/>
              <a:t>realizuje</a:t>
            </a:r>
            <a:r>
              <a:rPr lang="en-GB" dirty="0" smtClean="0"/>
              <a:t> u </a:t>
            </a:r>
            <a:r>
              <a:rPr lang="en-GB" dirty="0" err="1" smtClean="0"/>
              <a:t>produkte</a:t>
            </a:r>
            <a:r>
              <a:rPr lang="en-GB" dirty="0" smtClean="0"/>
              <a:t>, </a:t>
            </a:r>
            <a:r>
              <a:rPr lang="en-GB" dirty="0" err="1" smtClean="0"/>
              <a:t>govori</a:t>
            </a:r>
            <a:r>
              <a:rPr lang="en-GB" dirty="0" smtClean="0"/>
              <a:t> se o </a:t>
            </a:r>
            <a:r>
              <a:rPr lang="en-GB" i="1" dirty="0" err="1" smtClean="0"/>
              <a:t>faktoru</a:t>
            </a:r>
            <a:r>
              <a:rPr lang="en-GB" i="1" dirty="0" smtClean="0"/>
              <a:t> </a:t>
            </a:r>
            <a:r>
              <a:rPr lang="en-GB" i="1" dirty="0" err="1" smtClean="0"/>
              <a:t>opštih</a:t>
            </a:r>
            <a:r>
              <a:rPr lang="en-GB" i="1" dirty="0" smtClean="0"/>
              <a:t> </a:t>
            </a:r>
            <a:r>
              <a:rPr lang="en-GB" i="1" dirty="0" err="1" smtClean="0"/>
              <a:t>sposobnosti</a:t>
            </a:r>
            <a:r>
              <a:rPr lang="en-GB" i="1" dirty="0" smtClean="0"/>
              <a:t> </a:t>
            </a:r>
            <a:r>
              <a:rPr lang="en-GB" sz="2400" dirty="0" smtClean="0"/>
              <a:t>(</a:t>
            </a:r>
            <a:r>
              <a:rPr lang="en-GB" sz="2400" dirty="0" err="1"/>
              <a:t>Tannenbaum</a:t>
            </a:r>
            <a:r>
              <a:rPr lang="en-GB" sz="2400" dirty="0"/>
              <a:t>, 1992</a:t>
            </a:r>
            <a:r>
              <a:rPr lang="en-GB" sz="2400" dirty="0" smtClean="0"/>
              <a:t>) </a:t>
            </a:r>
          </a:p>
          <a:p>
            <a:pPr>
              <a:buNone/>
            </a:pPr>
            <a:r>
              <a:rPr lang="en-GB" sz="2400" dirty="0"/>
              <a:t>	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potencijala</a:t>
            </a:r>
            <a:r>
              <a:rPr lang="en-GB" dirty="0" smtClean="0"/>
              <a:t> a </a:t>
            </a:r>
            <a:r>
              <a:rPr lang="en-GB" dirty="0" err="1" smtClean="0"/>
              <a:t>sa</a:t>
            </a:r>
            <a:r>
              <a:rPr lang="en-GB" dirty="0" smtClean="0"/>
              <a:t> </a:t>
            </a:r>
            <a:r>
              <a:rPr lang="en-GB" dirty="0" err="1" smtClean="0"/>
              <a:t>uzrast</a:t>
            </a:r>
            <a:r>
              <a:rPr lang="en-GB" dirty="0" smtClean="0"/>
              <a:t> se </a:t>
            </a:r>
            <a:r>
              <a:rPr lang="en-GB" dirty="0" err="1" smtClean="0"/>
              <a:t>mogu</a:t>
            </a:r>
            <a:r>
              <a:rPr lang="en-GB" dirty="0" smtClean="0"/>
              <a:t> </a:t>
            </a:r>
            <a:r>
              <a:rPr lang="en-GB" dirty="0" err="1" smtClean="0"/>
              <a:t>prepoznati</a:t>
            </a:r>
            <a:r>
              <a:rPr lang="en-GB" dirty="0" smtClean="0"/>
              <a:t> </a:t>
            </a:r>
            <a:r>
              <a:rPr lang="en-GB" dirty="0" err="1" smtClean="0"/>
              <a:t>finije</a:t>
            </a:r>
            <a:r>
              <a:rPr lang="en-GB" dirty="0" smtClean="0"/>
              <a:t> </a:t>
            </a:r>
            <a:r>
              <a:rPr lang="en-GB" dirty="0" err="1" smtClean="0"/>
              <a:t>razlike</a:t>
            </a:r>
            <a:r>
              <a:rPr lang="en-GB" dirty="0" smtClean="0"/>
              <a:t> u </a:t>
            </a:r>
            <a:r>
              <a:rPr lang="en-GB" dirty="0" err="1" smtClean="0"/>
              <a:t>sposobnostima</a:t>
            </a:r>
            <a:r>
              <a:rPr lang="en-GB" dirty="0" smtClean="0"/>
              <a:t>.</a:t>
            </a:r>
          </a:p>
          <a:p>
            <a:r>
              <a:rPr lang="en-GB" dirty="0" err="1" smtClean="0"/>
              <a:t>Darovito</a:t>
            </a:r>
            <a:r>
              <a:rPr lang="en-GB" dirty="0" smtClean="0"/>
              <a:t> </a:t>
            </a:r>
            <a:r>
              <a:rPr lang="en-GB" dirty="0" err="1" smtClean="0"/>
              <a:t>dete</a:t>
            </a:r>
            <a:r>
              <a:rPr lang="en-GB" dirty="0" smtClean="0"/>
              <a:t> </a:t>
            </a:r>
            <a:r>
              <a:rPr lang="en-GB" dirty="0" err="1" smtClean="0"/>
              <a:t>nije</a:t>
            </a:r>
            <a:r>
              <a:rPr lang="en-GB" dirty="0" smtClean="0"/>
              <a:t> </a:t>
            </a:r>
            <a:r>
              <a:rPr lang="en-GB" dirty="0" err="1" smtClean="0"/>
              <a:t>podjednako</a:t>
            </a:r>
            <a:r>
              <a:rPr lang="en-GB" dirty="0" smtClean="0"/>
              <a:t> </a:t>
            </a:r>
            <a:r>
              <a:rPr lang="en-GB" dirty="0" err="1" smtClean="0"/>
              <a:t>darovito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sposobno</a:t>
            </a:r>
            <a:r>
              <a:rPr lang="en-GB" dirty="0" smtClean="0"/>
              <a:t> u </a:t>
            </a:r>
            <a:r>
              <a:rPr lang="en-GB" dirty="0" err="1" smtClean="0"/>
              <a:t>svim</a:t>
            </a:r>
            <a:r>
              <a:rPr lang="en-GB" dirty="0" smtClean="0"/>
              <a:t> </a:t>
            </a:r>
            <a:r>
              <a:rPr lang="en-GB" dirty="0" err="1" smtClean="0"/>
              <a:t>domenima</a:t>
            </a:r>
            <a:r>
              <a:rPr lang="en-GB" dirty="0" smtClean="0"/>
              <a:t> </a:t>
            </a:r>
            <a:r>
              <a:rPr lang="en-GB" dirty="0" err="1" smtClean="0"/>
              <a:t>razvoja</a:t>
            </a:r>
            <a:r>
              <a:rPr lang="en-GB" dirty="0" smtClean="0"/>
              <a:t>! </a:t>
            </a:r>
            <a:r>
              <a:rPr lang="en-GB" dirty="0" err="1" smtClean="0"/>
              <a:t>Asinhroni</a:t>
            </a:r>
            <a:r>
              <a:rPr lang="en-GB" dirty="0" smtClean="0"/>
              <a:t> </a:t>
            </a:r>
            <a:r>
              <a:rPr lang="en-GB" dirty="0" err="1" smtClean="0"/>
              <a:t>razvoj</a:t>
            </a:r>
            <a:r>
              <a:rPr lang="en-GB" dirty="0" smtClean="0"/>
              <a:t> je </a:t>
            </a:r>
            <a:r>
              <a:rPr lang="en-GB" dirty="0" err="1" smtClean="0"/>
              <a:t>više</a:t>
            </a:r>
            <a:r>
              <a:rPr lang="en-GB" dirty="0" smtClean="0"/>
              <a:t> </a:t>
            </a:r>
            <a:r>
              <a:rPr lang="en-GB" dirty="0" err="1" smtClean="0"/>
              <a:t>pravilo</a:t>
            </a:r>
            <a:r>
              <a:rPr lang="en-GB" dirty="0" smtClean="0"/>
              <a:t> </a:t>
            </a:r>
            <a:r>
              <a:rPr lang="en-GB" dirty="0" err="1" smtClean="0"/>
              <a:t>nego</a:t>
            </a:r>
            <a:r>
              <a:rPr lang="en-GB" dirty="0" smtClean="0"/>
              <a:t> </a:t>
            </a:r>
            <a:r>
              <a:rPr lang="en-GB" dirty="0" err="1" smtClean="0"/>
              <a:t>izuzetak</a:t>
            </a:r>
            <a:r>
              <a:rPr lang="en-GB" dirty="0" smtClean="0"/>
              <a:t>!</a:t>
            </a:r>
            <a:endParaRPr lang="en-GB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21551" t="38902" r="49047" b="13231"/>
          <a:stretch>
            <a:fillRect/>
          </a:stretch>
        </p:blipFill>
        <p:spPr bwMode="auto">
          <a:xfrm>
            <a:off x="323528" y="0"/>
            <a:ext cx="88204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GB" dirty="0" err="1" smtClean="0"/>
              <a:t>Instrumenti</a:t>
            </a:r>
            <a:r>
              <a:rPr lang="en-GB" dirty="0" smtClean="0"/>
              <a:t> </a:t>
            </a:r>
            <a:r>
              <a:rPr lang="en-GB" dirty="0" err="1" smtClean="0"/>
              <a:t>sadrže</a:t>
            </a:r>
            <a:r>
              <a:rPr lang="en-GB" dirty="0" smtClean="0"/>
              <a:t>: 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Roditeljsku</a:t>
            </a:r>
            <a:r>
              <a:rPr lang="en-GB" dirty="0" smtClean="0"/>
              <a:t> </a:t>
            </a:r>
            <a:r>
              <a:rPr lang="en-GB" dirty="0" err="1" smtClean="0"/>
              <a:t>saglasnost</a:t>
            </a:r>
            <a:endParaRPr lang="en-GB" dirty="0" smtClean="0"/>
          </a:p>
          <a:p>
            <a:r>
              <a:rPr lang="en-GB" dirty="0" err="1" smtClean="0"/>
              <a:t>Osnovne</a:t>
            </a:r>
            <a:r>
              <a:rPr lang="en-GB" dirty="0" smtClean="0"/>
              <a:t> </a:t>
            </a:r>
            <a:r>
              <a:rPr lang="en-GB" dirty="0" err="1" smtClean="0"/>
              <a:t>informacije</a:t>
            </a:r>
            <a:r>
              <a:rPr lang="en-GB" dirty="0" smtClean="0"/>
              <a:t> o </a:t>
            </a:r>
            <a:r>
              <a:rPr lang="en-GB" dirty="0" err="1" smtClean="0"/>
              <a:t>detetu</a:t>
            </a:r>
            <a:endParaRPr lang="en-GB" dirty="0" smtClean="0"/>
          </a:p>
          <a:p>
            <a:r>
              <a:rPr lang="en-GB" dirty="0" err="1" smtClean="0"/>
              <a:t>Dodatne</a:t>
            </a:r>
            <a:r>
              <a:rPr lang="en-GB" dirty="0" smtClean="0"/>
              <a:t> </a:t>
            </a:r>
            <a:r>
              <a:rPr lang="en-GB" dirty="0" err="1" smtClean="0"/>
              <a:t>informacije</a:t>
            </a:r>
            <a:r>
              <a:rPr lang="en-GB" dirty="0" smtClean="0"/>
              <a:t> o </a:t>
            </a:r>
            <a:r>
              <a:rPr lang="en-GB" dirty="0" err="1" smtClean="0"/>
              <a:t>porodici</a:t>
            </a:r>
            <a:endParaRPr lang="en-GB" dirty="0" smtClean="0"/>
          </a:p>
          <a:p>
            <a:r>
              <a:rPr lang="en-GB" dirty="0" err="1" smtClean="0"/>
              <a:t>Skale</a:t>
            </a:r>
            <a:r>
              <a:rPr lang="en-GB" dirty="0" smtClean="0"/>
              <a:t> </a:t>
            </a:r>
          </a:p>
          <a:p>
            <a:r>
              <a:rPr lang="en-GB" dirty="0" err="1" smtClean="0"/>
              <a:t>Belešku</a:t>
            </a:r>
            <a:r>
              <a:rPr lang="en-GB" dirty="0" smtClean="0"/>
              <a:t> </a:t>
            </a:r>
            <a:r>
              <a:rPr lang="en-GB" dirty="0" err="1" smtClean="0"/>
              <a:t>ispitivača</a:t>
            </a:r>
            <a:r>
              <a:rPr lang="en-GB" dirty="0" smtClean="0"/>
              <a:t> 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424936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C:\Users\Vesna\Downloads\Gifted 5.pn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 bwMode="auto">
          <a:xfrm>
            <a:off x="395536" y="1772816"/>
            <a:ext cx="4104456" cy="309634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Project 2020-1-RS01-KA201-065438</a:t>
            </a:r>
            <a:r>
              <a:rPr lang="en-GB" dirty="0"/>
              <a:t> </a:t>
            </a:r>
            <a:endParaRPr lang="sr-Latn-RS" dirty="0" smtClean="0"/>
          </a:p>
          <a:p>
            <a:r>
              <a:rPr lang="sr-Latn-RS" dirty="0" smtClean="0"/>
              <a:t>Udruženje vaspitača Vojvodine; Pedagoški fakultet Maribor, Slovenia; Udruga Klikeraj, Hrvatska </a:t>
            </a:r>
          </a:p>
          <a:p>
            <a:endParaRPr lang="en-GB" dirty="0"/>
          </a:p>
          <a:p>
            <a:pPr>
              <a:buNone/>
            </a:pPr>
            <a:endParaRPr lang="en-GB" dirty="0"/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941168"/>
            <a:ext cx="1809750" cy="112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r-Latn-RS" dirty="0" smtClean="0"/>
              <a:t>Ciljevi projekta:</a:t>
            </a:r>
          </a:p>
          <a:p>
            <a:r>
              <a:rPr lang="en-GB" dirty="0" smtClean="0"/>
              <a:t>K</a:t>
            </a:r>
            <a:r>
              <a:rPr lang="sr-Latn-RS" dirty="0" smtClean="0"/>
              <a:t>reiranje instrumenta za prepoznavanje darovitosti u vrtiću ( uzrast 3 do 6 godina)</a:t>
            </a:r>
          </a:p>
          <a:p>
            <a:r>
              <a:rPr lang="sr-Latn-RS" dirty="0" smtClean="0"/>
              <a:t>Priručnik za vaspitače (Inovativni pristupi u radu sa darovitom decom – vodič za odrasle)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</a:t>
            </a:r>
            <a:r>
              <a:rPr lang="sr-Latn-RS" dirty="0" smtClean="0"/>
              <a:t>olazne osnove za kreiranje instrumenta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Renzulijeva</a:t>
            </a:r>
            <a:r>
              <a:rPr lang="en-US" dirty="0"/>
              <a:t> </a:t>
            </a:r>
            <a:r>
              <a:rPr lang="en-US" dirty="0" err="1"/>
              <a:t>koncepcija</a:t>
            </a:r>
            <a:r>
              <a:rPr lang="en-US" dirty="0"/>
              <a:t> tri </a:t>
            </a:r>
            <a:r>
              <a:rPr lang="en-US" dirty="0" err="1" smtClean="0"/>
              <a:t>prstena</a:t>
            </a:r>
            <a:r>
              <a:rPr lang="sr-Latn-RS" dirty="0" smtClean="0"/>
              <a:t>; </a:t>
            </a:r>
          </a:p>
          <a:p>
            <a:r>
              <a:rPr lang="en-US" dirty="0" err="1" smtClean="0"/>
              <a:t>Minhenski</a:t>
            </a:r>
            <a:r>
              <a:rPr lang="en-US" dirty="0" smtClean="0"/>
              <a:t> </a:t>
            </a:r>
            <a:r>
              <a:rPr lang="en-US" dirty="0" err="1"/>
              <a:t>procesni</a:t>
            </a:r>
            <a:r>
              <a:rPr lang="en-US" dirty="0"/>
              <a:t> </a:t>
            </a:r>
            <a:r>
              <a:rPr lang="en-US" dirty="0" smtClean="0"/>
              <a:t>model</a:t>
            </a:r>
            <a:r>
              <a:rPr lang="sr-Latn-RS" dirty="0" smtClean="0"/>
              <a:t>;</a:t>
            </a:r>
          </a:p>
          <a:p>
            <a:r>
              <a:rPr lang="en-US" dirty="0" err="1" smtClean="0"/>
              <a:t>polazno</a:t>
            </a:r>
            <a:r>
              <a:rPr lang="en-US" dirty="0" smtClean="0"/>
              <a:t> </a:t>
            </a:r>
            <a:r>
              <a:rPr lang="en-US" dirty="0" err="1" smtClean="0"/>
              <a:t>istraživanje</a:t>
            </a:r>
            <a:r>
              <a:rPr lang="en-US" dirty="0" smtClean="0"/>
              <a:t> </a:t>
            </a:r>
            <a:r>
              <a:rPr lang="en-US" dirty="0" err="1" smtClean="0"/>
              <a:t>projekta</a:t>
            </a:r>
            <a:r>
              <a:rPr lang="en-US" dirty="0" smtClean="0"/>
              <a:t>, </a:t>
            </a:r>
            <a:r>
              <a:rPr lang="en-US" dirty="0"/>
              <a:t>o </a:t>
            </a:r>
            <a:r>
              <a:rPr lang="en-US" dirty="0" err="1"/>
              <a:t>znanjima</a:t>
            </a:r>
            <a:r>
              <a:rPr lang="en-US" dirty="0"/>
              <a:t> </a:t>
            </a:r>
            <a:r>
              <a:rPr lang="en-US" dirty="0" err="1"/>
              <a:t>vaspitača</a:t>
            </a:r>
            <a:r>
              <a:rPr lang="en-US" dirty="0"/>
              <a:t> o </a:t>
            </a:r>
            <a:r>
              <a:rPr lang="en-US" dirty="0" err="1" smtClean="0"/>
              <a:t>darovitosti</a:t>
            </a:r>
            <a:r>
              <a:rPr lang="en-US" dirty="0" smtClean="0"/>
              <a:t>  </a:t>
            </a:r>
            <a:r>
              <a:rPr lang="en-US" dirty="0"/>
              <a:t>(2021) </a:t>
            </a:r>
            <a:r>
              <a:rPr lang="en-US" dirty="0" err="1" smtClean="0"/>
              <a:t>i</a:t>
            </a:r>
            <a:endParaRPr lang="sr-Latn-RS" dirty="0" smtClean="0"/>
          </a:p>
          <a:p>
            <a:r>
              <a:rPr lang="en-US" dirty="0" err="1" smtClean="0"/>
              <a:t>Nove</a:t>
            </a:r>
            <a:r>
              <a:rPr lang="en-US" dirty="0" smtClean="0"/>
              <a:t> </a:t>
            </a:r>
            <a:r>
              <a:rPr lang="en-US" dirty="0" err="1"/>
              <a:t>osnove</a:t>
            </a:r>
            <a:r>
              <a:rPr lang="en-US" dirty="0"/>
              <a:t> </a:t>
            </a:r>
            <a:r>
              <a:rPr lang="en-US" dirty="0" err="1"/>
              <a:t>programa</a:t>
            </a:r>
            <a:r>
              <a:rPr lang="en-US" dirty="0"/>
              <a:t> </a:t>
            </a:r>
            <a:r>
              <a:rPr lang="en-US" dirty="0" err="1"/>
              <a:t>predškolskog</a:t>
            </a:r>
            <a:r>
              <a:rPr lang="en-US" dirty="0"/>
              <a:t> </a:t>
            </a:r>
            <a:r>
              <a:rPr lang="en-US" dirty="0" err="1"/>
              <a:t>obrazovanja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vaspitanja</a:t>
            </a:r>
            <a:r>
              <a:rPr lang="en-US" dirty="0"/>
              <a:t> </a:t>
            </a:r>
            <a:r>
              <a:rPr lang="en-US" dirty="0" err="1"/>
              <a:t>Godine</a:t>
            </a:r>
            <a:r>
              <a:rPr lang="en-US" dirty="0"/>
              <a:t> </a:t>
            </a:r>
            <a:r>
              <a:rPr lang="en-US" dirty="0" err="1"/>
              <a:t>uzleta</a:t>
            </a:r>
            <a:r>
              <a:rPr lang="en-US" dirty="0"/>
              <a:t> (</a:t>
            </a:r>
            <a:r>
              <a:rPr lang="en-US" dirty="0" smtClean="0"/>
              <a:t>2019</a:t>
            </a:r>
            <a:r>
              <a:rPr lang="sr-Latn-RS" dirty="0" smtClean="0"/>
              <a:t>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</a:t>
            </a:r>
            <a:r>
              <a:rPr lang="sr-Latn-RS" dirty="0" smtClean="0"/>
              <a:t>ove osnove programa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komponente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razvoj</a:t>
            </a:r>
            <a:r>
              <a:rPr lang="en-US" dirty="0"/>
              <a:t> </a:t>
            </a:r>
            <a:r>
              <a:rPr lang="en-US" dirty="0" err="1"/>
              <a:t>dobrobiti</a:t>
            </a:r>
            <a:r>
              <a:rPr lang="en-US" dirty="0"/>
              <a:t> </a:t>
            </a:r>
            <a:r>
              <a:rPr lang="en-US" dirty="0" err="1"/>
              <a:t>dece</a:t>
            </a:r>
            <a:r>
              <a:rPr lang="en-US" dirty="0"/>
              <a:t>: </a:t>
            </a:r>
            <a:endParaRPr lang="sr-Latn-RS" dirty="0" smtClean="0"/>
          </a:p>
          <a:p>
            <a:pPr algn="ctr"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Igra</a:t>
            </a:r>
            <a:r>
              <a:rPr lang="en-US" dirty="0">
                <a:solidFill>
                  <a:srgbClr val="FF0000"/>
                </a:solidFill>
              </a:rPr>
              <a:t>,</a:t>
            </a:r>
            <a:r>
              <a:rPr lang="en-US" dirty="0"/>
              <a:t> </a:t>
            </a:r>
            <a:r>
              <a:rPr lang="en-US" dirty="0" err="1">
                <a:solidFill>
                  <a:srgbClr val="0070C0"/>
                </a:solidFill>
              </a:rPr>
              <a:t>Odnosi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>
                <a:solidFill>
                  <a:srgbClr val="00B050"/>
                </a:solidFill>
              </a:rPr>
              <a:t>Učenje</a:t>
            </a:r>
            <a:endParaRPr lang="en-GB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 </a:t>
            </a:r>
            <a:r>
              <a:rPr lang="en-GB" dirty="0" err="1" smtClean="0"/>
              <a:t>instrumentu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r-Latn-RS" dirty="0" err="1" smtClean="0"/>
              <a:t>P</a:t>
            </a:r>
            <a:r>
              <a:rPr lang="en-GB" dirty="0" err="1" smtClean="0"/>
              <a:t>itanja</a:t>
            </a:r>
            <a:r>
              <a:rPr lang="en-GB" dirty="0" smtClean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prikupljanje</a:t>
            </a:r>
            <a:r>
              <a:rPr lang="en-GB" dirty="0"/>
              <a:t> </a:t>
            </a:r>
            <a:r>
              <a:rPr lang="en-GB" dirty="0" err="1"/>
              <a:t>podataka</a:t>
            </a:r>
            <a:r>
              <a:rPr lang="en-GB" dirty="0"/>
              <a:t> o </a:t>
            </a:r>
            <a:r>
              <a:rPr lang="en-GB" dirty="0" err="1"/>
              <a:t>detetu</a:t>
            </a:r>
            <a:r>
              <a:rPr lang="en-GB" dirty="0"/>
              <a:t>, u </a:t>
            </a:r>
            <a:r>
              <a:rPr lang="en-GB" dirty="0" err="1"/>
              <a:t>formi</a:t>
            </a:r>
            <a:r>
              <a:rPr lang="en-GB" dirty="0"/>
              <a:t> </a:t>
            </a:r>
            <a:r>
              <a:rPr lang="en-GB" dirty="0" err="1"/>
              <a:t>polustruktuiranog</a:t>
            </a:r>
            <a:r>
              <a:rPr lang="en-GB" dirty="0"/>
              <a:t> </a:t>
            </a:r>
            <a:r>
              <a:rPr lang="en-GB" dirty="0" err="1"/>
              <a:t>intervjua</a:t>
            </a:r>
            <a:r>
              <a:rPr lang="en-GB" dirty="0"/>
              <a:t>. </a:t>
            </a:r>
            <a:endParaRPr lang="sr-Latn-RS" dirty="0" smtClean="0"/>
          </a:p>
          <a:p>
            <a:r>
              <a:rPr lang="en-GB" dirty="0" err="1" smtClean="0"/>
              <a:t>Podaci</a:t>
            </a:r>
            <a:r>
              <a:rPr lang="en-GB" dirty="0" smtClean="0"/>
              <a:t> </a:t>
            </a:r>
            <a:r>
              <a:rPr lang="en-GB" dirty="0"/>
              <a:t>o </a:t>
            </a:r>
            <a:r>
              <a:rPr lang="en-GB" dirty="0" err="1"/>
              <a:t>detetu</a:t>
            </a:r>
            <a:r>
              <a:rPr lang="en-GB" dirty="0"/>
              <a:t> </a:t>
            </a:r>
            <a:r>
              <a:rPr lang="en-GB" dirty="0" err="1"/>
              <a:t>prikupljaju</a:t>
            </a:r>
            <a:r>
              <a:rPr lang="en-GB" dirty="0"/>
              <a:t> </a:t>
            </a:r>
            <a:r>
              <a:rPr lang="en-GB" dirty="0" err="1"/>
              <a:t>od</a:t>
            </a:r>
            <a:r>
              <a:rPr lang="en-GB" dirty="0"/>
              <a:t> </a:t>
            </a:r>
            <a:r>
              <a:rPr lang="en-GB" dirty="0" err="1"/>
              <a:t>strane</a:t>
            </a:r>
            <a:r>
              <a:rPr lang="en-GB" dirty="0"/>
              <a:t> </a:t>
            </a:r>
            <a:r>
              <a:rPr lang="en-GB" dirty="0" err="1"/>
              <a:t>najmanje</a:t>
            </a:r>
            <a:r>
              <a:rPr lang="en-GB" dirty="0"/>
              <a:t> 2 </a:t>
            </a:r>
            <a:r>
              <a:rPr lang="en-GB" dirty="0" err="1"/>
              <a:t>vaspitača</a:t>
            </a:r>
            <a:r>
              <a:rPr lang="en-GB" dirty="0"/>
              <a:t> </a:t>
            </a:r>
            <a:r>
              <a:rPr lang="en-GB" dirty="0" err="1"/>
              <a:t>koji</a:t>
            </a:r>
            <a:r>
              <a:rPr lang="en-GB" dirty="0"/>
              <a:t> </a:t>
            </a:r>
            <a:r>
              <a:rPr lang="en-GB" dirty="0" err="1"/>
              <a:t>minimalno</a:t>
            </a:r>
            <a:r>
              <a:rPr lang="en-GB" dirty="0"/>
              <a:t> </a:t>
            </a:r>
            <a:r>
              <a:rPr lang="en-GB" dirty="0" err="1"/>
              <a:t>poznaju</a:t>
            </a:r>
            <a:r>
              <a:rPr lang="en-GB" dirty="0"/>
              <a:t> </a:t>
            </a:r>
            <a:r>
              <a:rPr lang="en-GB" dirty="0" err="1"/>
              <a:t>dete</a:t>
            </a:r>
            <a:r>
              <a:rPr lang="en-GB" dirty="0"/>
              <a:t> 3 </a:t>
            </a:r>
            <a:r>
              <a:rPr lang="en-GB" dirty="0" err="1" smtClean="0"/>
              <a:t>meseca</a:t>
            </a:r>
            <a:r>
              <a:rPr lang="sr-Latn-RS" dirty="0" smtClean="0"/>
              <a:t>;</a:t>
            </a:r>
            <a:r>
              <a:rPr lang="en-GB" dirty="0" smtClean="0"/>
              <a:t> </a:t>
            </a:r>
            <a:r>
              <a:rPr lang="en-GB" dirty="0" err="1"/>
              <a:t>roditelja</a:t>
            </a:r>
            <a:r>
              <a:rPr lang="en-GB" dirty="0"/>
              <a:t> </a:t>
            </a:r>
            <a:r>
              <a:rPr lang="en-GB" dirty="0" err="1" smtClean="0"/>
              <a:t>deteta</a:t>
            </a:r>
            <a:r>
              <a:rPr lang="sr-Latn-RS" dirty="0" smtClean="0"/>
              <a:t>;</a:t>
            </a:r>
            <a:r>
              <a:rPr lang="en-GB" dirty="0" smtClean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od</a:t>
            </a:r>
            <a:r>
              <a:rPr lang="en-GB" dirty="0"/>
              <a:t> </a:t>
            </a:r>
            <a:r>
              <a:rPr lang="en-GB" dirty="0" err="1"/>
              <a:t>strane</a:t>
            </a:r>
            <a:r>
              <a:rPr lang="en-GB" dirty="0"/>
              <a:t> </a:t>
            </a:r>
            <a:r>
              <a:rPr lang="en-GB" dirty="0" err="1"/>
              <a:t>vršnjaka</a:t>
            </a:r>
            <a:r>
              <a:rPr lang="en-GB" dirty="0"/>
              <a:t> (</a:t>
            </a:r>
            <a:r>
              <a:rPr lang="en-GB" dirty="0" err="1"/>
              <a:t>dece</a:t>
            </a:r>
            <a:r>
              <a:rPr lang="en-GB" dirty="0"/>
              <a:t>) u </a:t>
            </a:r>
            <a:r>
              <a:rPr lang="en-GB" dirty="0" err="1"/>
              <a:t>grupi</a:t>
            </a:r>
            <a:r>
              <a:rPr lang="en-GB" dirty="0"/>
              <a:t> u </a:t>
            </a:r>
            <a:r>
              <a:rPr lang="en-GB" dirty="0" err="1"/>
              <a:t>kojoj</a:t>
            </a:r>
            <a:r>
              <a:rPr lang="en-GB" dirty="0"/>
              <a:t> </a:t>
            </a:r>
            <a:r>
              <a:rPr lang="en-GB" dirty="0" err="1"/>
              <a:t>dete</a:t>
            </a:r>
            <a:r>
              <a:rPr lang="en-GB" dirty="0"/>
              <a:t> </a:t>
            </a:r>
            <a:r>
              <a:rPr lang="en-GB" dirty="0" err="1"/>
              <a:t>provodi</a:t>
            </a:r>
            <a:r>
              <a:rPr lang="en-GB" dirty="0"/>
              <a:t> </a:t>
            </a:r>
            <a:r>
              <a:rPr lang="en-GB" dirty="0" err="1"/>
              <a:t>vreme</a:t>
            </a:r>
            <a:r>
              <a:rPr lang="en-GB" dirty="0"/>
              <a:t> u </a:t>
            </a:r>
            <a:r>
              <a:rPr lang="en-GB" dirty="0" err="1"/>
              <a:t>vrtiću</a:t>
            </a:r>
            <a:r>
              <a:rPr lang="en-GB" dirty="0" smtClean="0"/>
              <a:t>.</a:t>
            </a:r>
            <a:endParaRPr lang="sr-Latn-RS" dirty="0" smtClean="0"/>
          </a:p>
          <a:p>
            <a:r>
              <a:rPr lang="en-GB" dirty="0" err="1"/>
              <a:t>Finalni</a:t>
            </a:r>
            <a:r>
              <a:rPr lang="en-GB" dirty="0"/>
              <a:t> </a:t>
            </a:r>
            <a:r>
              <a:rPr lang="en-GB" dirty="0" err="1"/>
              <a:t>rezultat</a:t>
            </a:r>
            <a:r>
              <a:rPr lang="en-GB" dirty="0"/>
              <a:t> </a:t>
            </a:r>
            <a:r>
              <a:rPr lang="en-GB" dirty="0" err="1"/>
              <a:t>prikupljenih</a:t>
            </a:r>
            <a:r>
              <a:rPr lang="en-GB" dirty="0"/>
              <a:t> </a:t>
            </a:r>
            <a:r>
              <a:rPr lang="en-GB" dirty="0" err="1"/>
              <a:t>podataka</a:t>
            </a:r>
            <a:r>
              <a:rPr lang="en-GB" dirty="0"/>
              <a:t> </a:t>
            </a:r>
            <a:r>
              <a:rPr lang="en-GB" dirty="0" err="1"/>
              <a:t>sažima</a:t>
            </a:r>
            <a:r>
              <a:rPr lang="en-GB" dirty="0"/>
              <a:t> se u </a:t>
            </a:r>
            <a:r>
              <a:rPr lang="en-GB" dirty="0" err="1"/>
              <a:t>tabeli</a:t>
            </a:r>
            <a:r>
              <a:rPr lang="en-GB" dirty="0"/>
              <a:t> </a:t>
            </a:r>
            <a:r>
              <a:rPr lang="en-GB" dirty="0" err="1"/>
              <a:t>Rezimea</a:t>
            </a:r>
            <a:r>
              <a:rPr lang="en-GB" dirty="0"/>
              <a:t>, u </a:t>
            </a:r>
            <a:r>
              <a:rPr lang="en-GB" dirty="0" err="1"/>
              <a:t>kojoj</a:t>
            </a:r>
            <a:r>
              <a:rPr lang="en-GB" dirty="0"/>
              <a:t> </a:t>
            </a:r>
            <a:r>
              <a:rPr lang="en-GB" dirty="0" err="1"/>
              <a:t>vaspitač</a:t>
            </a:r>
            <a:r>
              <a:rPr lang="en-GB" dirty="0"/>
              <a:t> </a:t>
            </a:r>
            <a:r>
              <a:rPr lang="en-GB" dirty="0" err="1"/>
              <a:t>identifikuje</a:t>
            </a:r>
            <a:r>
              <a:rPr lang="en-GB" dirty="0"/>
              <a:t> </a:t>
            </a:r>
            <a:r>
              <a:rPr lang="en-GB" dirty="0" err="1"/>
              <a:t>stepen</a:t>
            </a:r>
            <a:r>
              <a:rPr lang="en-GB" dirty="0"/>
              <a:t> </a:t>
            </a:r>
            <a:r>
              <a:rPr lang="en-GB" dirty="0" err="1"/>
              <a:t>potencijalne</a:t>
            </a:r>
            <a:r>
              <a:rPr lang="en-GB" dirty="0"/>
              <a:t> </a:t>
            </a:r>
            <a:r>
              <a:rPr lang="en-GB" dirty="0" err="1"/>
              <a:t>darovitosti</a:t>
            </a:r>
            <a:r>
              <a:rPr lang="en-GB" dirty="0"/>
              <a:t>, oblast/</a:t>
            </a:r>
            <a:r>
              <a:rPr lang="en-GB" dirty="0" err="1"/>
              <a:t>oblasti</a:t>
            </a:r>
            <a:r>
              <a:rPr lang="en-GB" dirty="0"/>
              <a:t> u </a:t>
            </a:r>
            <a:r>
              <a:rPr lang="en-GB" dirty="0" err="1"/>
              <a:t>kojim</a:t>
            </a:r>
            <a:r>
              <a:rPr lang="en-GB" dirty="0"/>
              <a:t> je </a:t>
            </a:r>
            <a:r>
              <a:rPr lang="en-GB" dirty="0" err="1"/>
              <a:t>ona</a:t>
            </a:r>
            <a:r>
              <a:rPr lang="en-GB" dirty="0"/>
              <a:t> </a:t>
            </a:r>
            <a:r>
              <a:rPr lang="en-GB" dirty="0" err="1"/>
              <a:t>prepoznata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vodi</a:t>
            </a:r>
            <a:r>
              <a:rPr lang="en-GB" dirty="0"/>
              <a:t> </a:t>
            </a:r>
            <a:r>
              <a:rPr lang="en-GB" dirty="0" err="1"/>
              <a:t>beleške</a:t>
            </a:r>
            <a:r>
              <a:rPr lang="en-GB" dirty="0"/>
              <a:t> o </a:t>
            </a:r>
            <a:r>
              <a:rPr lang="en-GB" dirty="0" err="1"/>
              <a:t>planiranim</a:t>
            </a:r>
            <a:r>
              <a:rPr lang="en-GB" dirty="0"/>
              <a:t> </a:t>
            </a:r>
            <a:r>
              <a:rPr lang="en-GB" dirty="0" err="1"/>
              <a:t>metodama</a:t>
            </a:r>
            <a:r>
              <a:rPr lang="en-GB" dirty="0"/>
              <a:t>, </a:t>
            </a:r>
            <a:r>
              <a:rPr lang="en-GB" dirty="0" err="1"/>
              <a:t>postupcima</a:t>
            </a:r>
            <a:r>
              <a:rPr lang="en-GB" dirty="0"/>
              <a:t>, </a:t>
            </a:r>
            <a:r>
              <a:rPr lang="en-GB" dirty="0" err="1"/>
              <a:t>sredstvima</a:t>
            </a:r>
            <a:r>
              <a:rPr lang="en-GB" dirty="0"/>
              <a:t> </a:t>
            </a:r>
            <a:r>
              <a:rPr lang="en-GB" dirty="0" err="1"/>
              <a:t>podrške</a:t>
            </a:r>
            <a:r>
              <a:rPr lang="en-GB" dirty="0"/>
              <a:t>, </a:t>
            </a:r>
            <a:r>
              <a:rPr lang="en-GB" dirty="0" err="1"/>
              <a:t>potrebom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dodatnim</a:t>
            </a:r>
            <a:r>
              <a:rPr lang="en-GB" dirty="0"/>
              <a:t> </a:t>
            </a:r>
            <a:r>
              <a:rPr lang="en-GB" dirty="0" err="1"/>
              <a:t>kontaktima</a:t>
            </a:r>
            <a:r>
              <a:rPr lang="en-GB" dirty="0"/>
              <a:t> u </a:t>
            </a:r>
            <a:r>
              <a:rPr lang="en-GB" dirty="0" err="1"/>
              <a:t>i</a:t>
            </a:r>
            <a:r>
              <a:rPr lang="en-GB" dirty="0"/>
              <a:t> van </a:t>
            </a:r>
            <a:r>
              <a:rPr lang="en-GB" dirty="0" err="1"/>
              <a:t>vrtića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toku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rezultatima</a:t>
            </a:r>
            <a:r>
              <a:rPr lang="en-GB" dirty="0"/>
              <a:t> </a:t>
            </a:r>
            <a:r>
              <a:rPr lang="en-GB" dirty="0" err="1"/>
              <a:t>ostvarene</a:t>
            </a:r>
            <a:r>
              <a:rPr lang="en-GB" dirty="0"/>
              <a:t> </a:t>
            </a:r>
            <a:r>
              <a:rPr lang="en-GB" dirty="0" err="1"/>
              <a:t>podrške</a:t>
            </a:r>
            <a:r>
              <a:rPr lang="en-GB" dirty="0" smtClean="0"/>
              <a:t>.</a:t>
            </a:r>
            <a:endParaRPr lang="sr-Latn-RS" dirty="0" smtClean="0"/>
          </a:p>
          <a:p>
            <a:pPr>
              <a:buNone/>
            </a:pPr>
            <a:endParaRPr lang="sr-Latn-RS" dirty="0" smtClean="0"/>
          </a:p>
          <a:p>
            <a:pPr>
              <a:buNone/>
            </a:pPr>
            <a:r>
              <a:rPr lang="en-GB" dirty="0" smtClean="0"/>
              <a:t>Instrument </a:t>
            </a:r>
            <a:r>
              <a:rPr lang="en-GB" dirty="0" err="1"/>
              <a:t>će</a:t>
            </a:r>
            <a:r>
              <a:rPr lang="en-GB" dirty="0"/>
              <a:t> </a:t>
            </a:r>
            <a:r>
              <a:rPr lang="en-GB" dirty="0" err="1"/>
              <a:t>biti</a:t>
            </a:r>
            <a:r>
              <a:rPr lang="en-GB" dirty="0"/>
              <a:t> </a:t>
            </a:r>
            <a:r>
              <a:rPr lang="en-GB" dirty="0" err="1"/>
              <a:t>testiran</a:t>
            </a:r>
            <a:r>
              <a:rPr lang="en-GB" dirty="0"/>
              <a:t> </a:t>
            </a:r>
            <a:r>
              <a:rPr lang="en-GB" dirty="0" err="1"/>
              <a:t>od</a:t>
            </a:r>
            <a:r>
              <a:rPr lang="en-GB" dirty="0"/>
              <a:t> </a:t>
            </a:r>
            <a:r>
              <a:rPr lang="en-GB" dirty="0" err="1"/>
              <a:t>strane</a:t>
            </a:r>
            <a:r>
              <a:rPr lang="en-GB" dirty="0"/>
              <a:t> </a:t>
            </a:r>
            <a:r>
              <a:rPr lang="en-GB" dirty="0" err="1"/>
              <a:t>vaspitača</a:t>
            </a:r>
            <a:r>
              <a:rPr lang="en-GB" dirty="0"/>
              <a:t> u </a:t>
            </a:r>
            <a:r>
              <a:rPr lang="en-GB" dirty="0" err="1"/>
              <a:t>sve</a:t>
            </a:r>
            <a:r>
              <a:rPr lang="en-GB" dirty="0"/>
              <a:t> tri </a:t>
            </a:r>
            <a:r>
              <a:rPr lang="en-GB" dirty="0" err="1"/>
              <a:t>zemlje</a:t>
            </a:r>
            <a:r>
              <a:rPr lang="en-GB" dirty="0"/>
              <a:t> </a:t>
            </a:r>
            <a:r>
              <a:rPr lang="en-GB" dirty="0" err="1"/>
              <a:t>učesnice</a:t>
            </a:r>
            <a:r>
              <a:rPr lang="en-GB" dirty="0"/>
              <a:t> </a:t>
            </a:r>
            <a:r>
              <a:rPr lang="en-GB" dirty="0" err="1"/>
              <a:t>projekta</a:t>
            </a:r>
            <a:r>
              <a:rPr lang="en-GB" dirty="0"/>
              <a:t> a </a:t>
            </a:r>
            <a:r>
              <a:rPr lang="en-GB" dirty="0" err="1"/>
              <a:t>rezultati</a:t>
            </a:r>
            <a:r>
              <a:rPr lang="en-GB" dirty="0"/>
              <a:t> </a:t>
            </a:r>
            <a:r>
              <a:rPr lang="en-GB" dirty="0" err="1"/>
              <a:t>će</a:t>
            </a:r>
            <a:r>
              <a:rPr lang="en-GB" dirty="0"/>
              <a:t> </a:t>
            </a:r>
            <a:r>
              <a:rPr lang="en-GB" dirty="0" err="1"/>
              <a:t>proveriti</a:t>
            </a:r>
            <a:r>
              <a:rPr lang="en-GB" dirty="0"/>
              <a:t> </a:t>
            </a:r>
            <a:r>
              <a:rPr lang="en-GB" dirty="0" err="1"/>
              <a:t>potrebu</a:t>
            </a:r>
            <a:r>
              <a:rPr lang="en-GB" dirty="0"/>
              <a:t> </a:t>
            </a:r>
            <a:r>
              <a:rPr lang="en-GB" dirty="0" err="1"/>
              <a:t>za</a:t>
            </a:r>
            <a:r>
              <a:rPr lang="en-GB" dirty="0"/>
              <a:t> </a:t>
            </a:r>
            <a:r>
              <a:rPr lang="en-GB" dirty="0" err="1"/>
              <a:t>modifikacijom</a:t>
            </a:r>
            <a:r>
              <a:rPr lang="en-GB" dirty="0"/>
              <a:t> </a:t>
            </a:r>
            <a:r>
              <a:rPr lang="en-GB" dirty="0" err="1"/>
              <a:t>pitanja</a:t>
            </a:r>
            <a:r>
              <a:rPr lang="en-GB" dirty="0"/>
              <a:t> u </a:t>
            </a:r>
            <a:r>
              <a:rPr lang="en-GB" dirty="0" err="1"/>
              <a:t>odnosu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uzrasne</a:t>
            </a:r>
            <a:r>
              <a:rPr lang="en-GB" dirty="0"/>
              <a:t> </a:t>
            </a:r>
            <a:r>
              <a:rPr lang="en-GB" dirty="0" err="1"/>
              <a:t>podgrupe</a:t>
            </a:r>
            <a:r>
              <a:rPr lang="en-GB" dirty="0"/>
              <a:t> </a:t>
            </a:r>
            <a:r>
              <a:rPr lang="en-GB" dirty="0" smtClean="0"/>
              <a:t>(3 </a:t>
            </a:r>
            <a:r>
              <a:rPr lang="en-GB" dirty="0"/>
              <a:t>do </a:t>
            </a:r>
            <a:r>
              <a:rPr lang="sr-Latn-RS" dirty="0" smtClean="0"/>
              <a:t>4</a:t>
            </a:r>
            <a:r>
              <a:rPr lang="en-GB" dirty="0" smtClean="0"/>
              <a:t> </a:t>
            </a:r>
            <a:r>
              <a:rPr lang="en-GB" dirty="0" err="1"/>
              <a:t>godina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5 do </a:t>
            </a:r>
            <a:r>
              <a:rPr lang="sr-Latn-RS" dirty="0" smtClean="0"/>
              <a:t>6</a:t>
            </a:r>
            <a:r>
              <a:rPr lang="en-GB" dirty="0" smtClean="0"/>
              <a:t> </a:t>
            </a:r>
            <a:r>
              <a:rPr lang="en-GB" dirty="0" err="1"/>
              <a:t>godina</a:t>
            </a:r>
            <a:r>
              <a:rPr lang="en-GB" dirty="0"/>
              <a:t>). 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sr-Latn-RS" b="1" dirty="0" smtClean="0"/>
              <a:t/>
            </a:r>
            <a:br>
              <a:rPr lang="sr-Latn-RS" b="1" dirty="0" smtClean="0"/>
            </a:br>
            <a:r>
              <a:rPr lang="sr-Latn-RS" b="1" dirty="0"/>
              <a:t/>
            </a:r>
            <a:br>
              <a:rPr lang="sr-Latn-RS" b="1" dirty="0"/>
            </a:br>
            <a:r>
              <a:rPr lang="en-GB" sz="3600" b="1" dirty="0" smtClean="0">
                <a:solidFill>
                  <a:srgbClr val="FF0000"/>
                </a:solidFill>
              </a:rPr>
              <a:t>OBLAST</a:t>
            </a:r>
            <a:r>
              <a:rPr lang="sr-Latn-RS" sz="3600" b="1" dirty="0" smtClean="0">
                <a:solidFill>
                  <a:srgbClr val="FF0000"/>
                </a:solidFill>
              </a:rPr>
              <a:t> </a:t>
            </a:r>
            <a:r>
              <a:rPr lang="en-GB" sz="3600" b="1" dirty="0" smtClean="0">
                <a:solidFill>
                  <a:srgbClr val="FF0000"/>
                </a:solidFill>
              </a:rPr>
              <a:t>IGRA</a:t>
            </a:r>
            <a:r>
              <a:rPr lang="sr-Latn-RS" sz="3600" b="1" dirty="0" smtClean="0">
                <a:solidFill>
                  <a:srgbClr val="FF0000"/>
                </a:solidFill>
              </a:rPr>
              <a:t> </a:t>
            </a:r>
            <a:r>
              <a:rPr lang="sr-Latn-RS" sz="3600" b="1" dirty="0" smtClean="0"/>
              <a:t/>
            </a:r>
            <a:br>
              <a:rPr lang="sr-Latn-RS" sz="3600" b="1" dirty="0" smtClean="0"/>
            </a:br>
            <a:r>
              <a:rPr lang="en-GB" sz="3600" b="1" dirty="0" smtClean="0"/>
              <a:t>PITANJA </a:t>
            </a:r>
            <a:r>
              <a:rPr lang="en-GB" sz="3600" b="1" u="sng" dirty="0" smtClean="0"/>
              <a:t>ZA VASPITAČE</a:t>
            </a:r>
            <a:r>
              <a:rPr lang="en-GB" sz="3600" b="1" dirty="0" smtClean="0"/>
              <a:t>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lvl="0">
              <a:buNone/>
            </a:pPr>
            <a:endParaRPr lang="sr-Latn-RS" sz="5600" dirty="0" smtClean="0"/>
          </a:p>
          <a:p>
            <a:pPr marL="1143000" lvl="0" indent="-1143000">
              <a:buFont typeface="+mj-lt"/>
              <a:buAutoNum type="arabicPeriod"/>
            </a:pPr>
            <a:r>
              <a:rPr lang="en-GB" sz="8000" dirty="0" err="1" smtClean="0">
                <a:solidFill>
                  <a:srgbClr val="FF0000"/>
                </a:solidFill>
              </a:rPr>
              <a:t>Како</a:t>
            </a:r>
            <a:r>
              <a:rPr lang="en-GB" sz="8000" dirty="0" smtClean="0">
                <a:solidFill>
                  <a:srgbClr val="FF0000"/>
                </a:solidFill>
              </a:rPr>
              <a:t> </a:t>
            </a:r>
            <a:r>
              <a:rPr lang="en-GB" sz="8000" dirty="0">
                <a:solidFill>
                  <a:srgbClr val="FF0000"/>
                </a:solidFill>
              </a:rPr>
              <a:t>se </a:t>
            </a:r>
            <a:r>
              <a:rPr lang="en-GB" sz="8000" dirty="0" err="1">
                <a:solidFill>
                  <a:srgbClr val="FF0000"/>
                </a:solidFill>
              </a:rPr>
              <a:t>dete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dogovara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i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usklađuje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sa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drugima</a:t>
            </a:r>
            <a:r>
              <a:rPr lang="en-GB" sz="8000" dirty="0">
                <a:solidFill>
                  <a:srgbClr val="FF0000"/>
                </a:solidFill>
              </a:rPr>
              <a:t>  </a:t>
            </a:r>
            <a:r>
              <a:rPr lang="en-GB" sz="8000" dirty="0" err="1">
                <a:solidFill>
                  <a:srgbClr val="FF0000"/>
                </a:solidFill>
              </a:rPr>
              <a:t>tokom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igre</a:t>
            </a:r>
            <a:r>
              <a:rPr lang="en-GB" sz="8000" dirty="0">
                <a:solidFill>
                  <a:srgbClr val="FF0000"/>
                </a:solidFill>
              </a:rPr>
              <a:t>?</a:t>
            </a:r>
          </a:p>
          <a:p>
            <a:pPr marL="1143000" indent="-1143000">
              <a:buFont typeface="+mj-lt"/>
              <a:buAutoNum type="arabicPeriod"/>
            </a:pPr>
            <a:r>
              <a:rPr lang="en-GB" sz="8000" dirty="0">
                <a:solidFill>
                  <a:srgbClr val="FF0000"/>
                </a:solidFill>
              </a:rPr>
              <a:t>Na </a:t>
            </a:r>
            <a:r>
              <a:rPr lang="en-GB" sz="8000" dirty="0" err="1">
                <a:solidFill>
                  <a:srgbClr val="FF0000"/>
                </a:solidFill>
              </a:rPr>
              <a:t>koji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način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dete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odlučuje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i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pravi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izbore</a:t>
            </a:r>
            <a:r>
              <a:rPr lang="en-GB" sz="8000" dirty="0">
                <a:solidFill>
                  <a:srgbClr val="FF0000"/>
                </a:solidFill>
              </a:rPr>
              <a:t> u </a:t>
            </a:r>
            <a:r>
              <a:rPr lang="en-GB" sz="8000" dirty="0" err="1">
                <a:solidFill>
                  <a:srgbClr val="FF0000"/>
                </a:solidFill>
              </a:rPr>
              <a:t>igri</a:t>
            </a:r>
            <a:r>
              <a:rPr lang="en-GB" sz="8000" dirty="0">
                <a:solidFill>
                  <a:srgbClr val="FF0000"/>
                </a:solidFill>
              </a:rPr>
              <a:t>?</a:t>
            </a:r>
          </a:p>
          <a:p>
            <a:pPr marL="1143000" indent="-1143000">
              <a:buFont typeface="+mj-lt"/>
              <a:buAutoNum type="arabicPeriod"/>
            </a:pPr>
            <a:r>
              <a:rPr lang="en-GB" sz="8000" dirty="0" err="1">
                <a:solidFill>
                  <a:srgbClr val="FF0000"/>
                </a:solidFill>
              </a:rPr>
              <a:t>Kako</a:t>
            </a:r>
            <a:r>
              <a:rPr lang="en-GB" sz="8000" dirty="0">
                <a:solidFill>
                  <a:srgbClr val="FF0000"/>
                </a:solidFill>
              </a:rPr>
              <a:t> se </a:t>
            </a:r>
            <a:r>
              <a:rPr lang="en-GB" sz="8000" dirty="0" err="1">
                <a:solidFill>
                  <a:srgbClr val="FF0000"/>
                </a:solidFill>
              </a:rPr>
              <a:t>tokom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igre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primećuje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ispitivanje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i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prevazilaženje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stereotipa</a:t>
            </a:r>
            <a:r>
              <a:rPr lang="en-GB" sz="8000" dirty="0">
                <a:solidFill>
                  <a:srgbClr val="FF0000"/>
                </a:solidFill>
              </a:rPr>
              <a:t> u </a:t>
            </a:r>
            <a:r>
              <a:rPr lang="en-GB" sz="8000" dirty="0" err="1">
                <a:solidFill>
                  <a:srgbClr val="FF0000"/>
                </a:solidFill>
              </a:rPr>
              <a:t>igri</a:t>
            </a:r>
            <a:r>
              <a:rPr lang="en-GB" sz="8000" dirty="0">
                <a:solidFill>
                  <a:srgbClr val="FF0000"/>
                </a:solidFill>
              </a:rPr>
              <a:t>?</a:t>
            </a:r>
          </a:p>
          <a:p>
            <a:pPr marL="1143000" indent="-1143000">
              <a:buFont typeface="+mj-lt"/>
              <a:buAutoNum type="arabicPeriod"/>
            </a:pPr>
            <a:r>
              <a:rPr lang="en-GB" sz="8000" dirty="0" err="1">
                <a:solidFill>
                  <a:srgbClr val="FF0000"/>
                </a:solidFill>
              </a:rPr>
              <a:t>Кako</a:t>
            </a:r>
            <a:r>
              <a:rPr lang="en-GB" sz="8000" dirty="0">
                <a:solidFill>
                  <a:srgbClr val="FF0000"/>
                </a:solidFill>
              </a:rPr>
              <a:t>  </a:t>
            </a:r>
            <a:r>
              <a:rPr lang="en-GB" sz="8000" dirty="0" err="1">
                <a:solidFill>
                  <a:srgbClr val="FF0000"/>
                </a:solidFill>
              </a:rPr>
              <a:t>dete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isprobava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različite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uloge</a:t>
            </a:r>
            <a:r>
              <a:rPr lang="en-GB" sz="8000" dirty="0">
                <a:solidFill>
                  <a:srgbClr val="FF0000"/>
                </a:solidFill>
              </a:rPr>
              <a:t>, </a:t>
            </a:r>
            <a:r>
              <a:rPr lang="en-GB" sz="8000" dirty="0" err="1">
                <a:solidFill>
                  <a:srgbClr val="FF0000"/>
                </a:solidFill>
              </a:rPr>
              <a:t>preispituje</a:t>
            </a:r>
            <a:r>
              <a:rPr lang="en-GB" sz="8000" dirty="0">
                <a:solidFill>
                  <a:srgbClr val="FF0000"/>
                </a:solidFill>
              </a:rPr>
              <a:t> I </a:t>
            </a:r>
            <a:r>
              <a:rPr lang="en-GB" sz="8000" dirty="0" err="1">
                <a:solidFill>
                  <a:srgbClr val="FF0000"/>
                </a:solidFill>
              </a:rPr>
              <a:t>prihvata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pravila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igre</a:t>
            </a:r>
            <a:r>
              <a:rPr lang="en-GB" sz="8000" dirty="0">
                <a:solidFill>
                  <a:srgbClr val="FF0000"/>
                </a:solidFill>
              </a:rPr>
              <a:t>? </a:t>
            </a:r>
          </a:p>
          <a:p>
            <a:pPr marL="1143000" indent="-1143000">
              <a:buFont typeface="+mj-lt"/>
              <a:buAutoNum type="arabicPeriod"/>
            </a:pPr>
            <a:r>
              <a:rPr lang="en-GB" sz="8000" dirty="0" err="1">
                <a:solidFill>
                  <a:srgbClr val="FF0000"/>
                </a:solidFill>
              </a:rPr>
              <a:t>Како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dete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prerađuje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događaje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i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koristi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predmete</a:t>
            </a:r>
            <a:r>
              <a:rPr lang="en-GB" sz="8000" dirty="0">
                <a:solidFill>
                  <a:srgbClr val="FF0000"/>
                </a:solidFill>
              </a:rPr>
              <a:t> u </a:t>
            </a:r>
            <a:r>
              <a:rPr lang="en-GB" sz="8000" dirty="0" err="1">
                <a:solidFill>
                  <a:srgbClr val="FF0000"/>
                </a:solidFill>
              </a:rPr>
              <a:t>igri</a:t>
            </a:r>
            <a:r>
              <a:rPr lang="en-GB" sz="8000" dirty="0">
                <a:solidFill>
                  <a:srgbClr val="FF0000"/>
                </a:solidFill>
              </a:rPr>
              <a:t>?</a:t>
            </a:r>
          </a:p>
          <a:p>
            <a:pPr marL="1143000" indent="-1143000">
              <a:buFont typeface="+mj-lt"/>
              <a:buAutoNum type="arabicPeriod"/>
            </a:pPr>
            <a:r>
              <a:rPr lang="en-GB" sz="8000" dirty="0" err="1">
                <a:solidFill>
                  <a:srgbClr val="FF0000"/>
                </a:solidFill>
              </a:rPr>
              <a:t>Kako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dete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razvija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nove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strategije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igre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kroz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koje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na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sebi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svojstven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način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rešava</a:t>
            </a:r>
            <a:r>
              <a:rPr lang="en-GB" sz="8000" dirty="0">
                <a:solidFill>
                  <a:srgbClr val="FF0000"/>
                </a:solidFill>
              </a:rPr>
              <a:t> problem?</a:t>
            </a:r>
          </a:p>
          <a:p>
            <a:pPr marL="1143000" indent="-1143000">
              <a:buFont typeface="+mj-lt"/>
              <a:buAutoNum type="arabicPeriod"/>
            </a:pPr>
            <a:r>
              <a:rPr lang="en-GB" sz="8000" dirty="0" err="1">
                <a:solidFill>
                  <a:srgbClr val="FF0000"/>
                </a:solidFill>
              </a:rPr>
              <a:t>Kako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simboliše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sopstveno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iskustvo</a:t>
            </a:r>
            <a:r>
              <a:rPr lang="en-GB" sz="8000" dirty="0">
                <a:solidFill>
                  <a:srgbClr val="FF0000"/>
                </a:solidFill>
              </a:rPr>
              <a:t> u </a:t>
            </a:r>
            <a:r>
              <a:rPr lang="en-GB" sz="8000" dirty="0" err="1">
                <a:solidFill>
                  <a:srgbClr val="FF0000"/>
                </a:solidFill>
              </a:rPr>
              <a:t>igri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na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različite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načine</a:t>
            </a:r>
            <a:r>
              <a:rPr lang="en-GB" sz="8000" dirty="0">
                <a:solidFill>
                  <a:srgbClr val="FF0000"/>
                </a:solidFill>
              </a:rPr>
              <a:t> (</a:t>
            </a:r>
            <a:r>
              <a:rPr lang="en-GB" sz="8000" dirty="0" err="1">
                <a:solidFill>
                  <a:srgbClr val="FF0000"/>
                </a:solidFill>
              </a:rPr>
              <a:t>prerušavanje</a:t>
            </a:r>
            <a:r>
              <a:rPr lang="en-GB" sz="8000" dirty="0">
                <a:solidFill>
                  <a:srgbClr val="FF0000"/>
                </a:solidFill>
              </a:rPr>
              <a:t>, </a:t>
            </a:r>
            <a:r>
              <a:rPr lang="en-GB" sz="8000" dirty="0" err="1">
                <a:solidFill>
                  <a:srgbClr val="FF0000"/>
                </a:solidFill>
              </a:rPr>
              <a:t>pretvaranje</a:t>
            </a:r>
            <a:r>
              <a:rPr lang="en-GB" sz="8000" dirty="0">
                <a:solidFill>
                  <a:srgbClr val="FF0000"/>
                </a:solidFill>
              </a:rPr>
              <a:t>, </a:t>
            </a:r>
            <a:r>
              <a:rPr lang="en-GB" sz="8000" dirty="0" err="1">
                <a:solidFill>
                  <a:srgbClr val="FF0000"/>
                </a:solidFill>
              </a:rPr>
              <a:t>crtanje</a:t>
            </a:r>
            <a:r>
              <a:rPr lang="en-GB" sz="8000" dirty="0">
                <a:solidFill>
                  <a:srgbClr val="FF0000"/>
                </a:solidFill>
              </a:rPr>
              <a:t>, </a:t>
            </a:r>
            <a:r>
              <a:rPr lang="en-GB" sz="8000" dirty="0" err="1">
                <a:solidFill>
                  <a:srgbClr val="FF0000"/>
                </a:solidFill>
              </a:rPr>
              <a:t>izrađuje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modele</a:t>
            </a:r>
            <a:r>
              <a:rPr lang="en-GB" sz="8000" dirty="0">
                <a:solidFill>
                  <a:srgbClr val="FF0000"/>
                </a:solidFill>
              </a:rPr>
              <a:t>, </a:t>
            </a:r>
            <a:r>
              <a:rPr lang="en-GB" sz="8000" dirty="0" err="1">
                <a:solidFill>
                  <a:srgbClr val="FF0000"/>
                </a:solidFill>
              </a:rPr>
              <a:t>koristi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kreativan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pokret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i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govor</a:t>
            </a:r>
            <a:r>
              <a:rPr lang="en-GB" sz="8000" dirty="0">
                <a:solidFill>
                  <a:srgbClr val="FF0000"/>
                </a:solidFill>
              </a:rPr>
              <a:t>)?</a:t>
            </a:r>
          </a:p>
          <a:p>
            <a:pPr marL="1143000" indent="-1143000">
              <a:buFont typeface="+mj-lt"/>
              <a:buAutoNum type="arabicPeriod"/>
            </a:pPr>
            <a:r>
              <a:rPr lang="en-GB" sz="8000" dirty="0" err="1">
                <a:solidFill>
                  <a:srgbClr val="FF0000"/>
                </a:solidFill>
              </a:rPr>
              <a:t>Kako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simbolima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povezuje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realne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radnje</a:t>
            </a:r>
            <a:r>
              <a:rPr lang="en-GB" sz="8000" dirty="0">
                <a:solidFill>
                  <a:srgbClr val="FF0000"/>
                </a:solidFill>
              </a:rPr>
              <a:t>, </a:t>
            </a:r>
            <a:r>
              <a:rPr lang="en-GB" sz="8000" dirty="0" err="1">
                <a:solidFill>
                  <a:srgbClr val="FF0000"/>
                </a:solidFill>
              </a:rPr>
              <a:t>predmete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i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postupke</a:t>
            </a:r>
            <a:r>
              <a:rPr lang="en-GB" sz="8000" dirty="0">
                <a:solidFill>
                  <a:srgbClr val="FF0000"/>
                </a:solidFill>
              </a:rPr>
              <a:t>?</a:t>
            </a:r>
          </a:p>
          <a:p>
            <a:pPr marL="1143000" indent="-1143000">
              <a:buFont typeface="+mj-lt"/>
              <a:buAutoNum type="arabicPeriod"/>
            </a:pPr>
            <a:r>
              <a:rPr lang="en-GB" sz="8000" dirty="0" err="1">
                <a:solidFill>
                  <a:srgbClr val="FF0000"/>
                </a:solidFill>
              </a:rPr>
              <a:t>Kako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tokom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igre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otkriva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sopstvene</a:t>
            </a:r>
            <a:r>
              <a:rPr lang="en-GB" sz="8000" dirty="0">
                <a:solidFill>
                  <a:srgbClr val="FF0000"/>
                </a:solidFill>
              </a:rPr>
              <a:t> </a:t>
            </a:r>
            <a:r>
              <a:rPr lang="en-GB" sz="8000" dirty="0" err="1">
                <a:solidFill>
                  <a:srgbClr val="FF0000"/>
                </a:solidFill>
              </a:rPr>
              <a:t>potencijale</a:t>
            </a:r>
            <a:r>
              <a:rPr lang="en-GB" sz="8000" dirty="0">
                <a:solidFill>
                  <a:srgbClr val="FF0000"/>
                </a:solidFill>
              </a:rPr>
              <a:t>? </a:t>
            </a:r>
          </a:p>
          <a:p>
            <a:pPr marL="1143000" indent="-1143000">
              <a:buFont typeface="+mj-lt"/>
              <a:buAutoNum type="arabicPeriod"/>
            </a:pPr>
            <a:r>
              <a:rPr lang="en-US" sz="8000" dirty="0" err="1">
                <a:solidFill>
                  <a:srgbClr val="FF0000"/>
                </a:solidFill>
              </a:rPr>
              <a:t>Koliko</a:t>
            </a:r>
            <a:r>
              <a:rPr lang="en-US" sz="8000" dirty="0">
                <a:solidFill>
                  <a:srgbClr val="FF0000"/>
                </a:solidFill>
              </a:rPr>
              <a:t> je </a:t>
            </a:r>
            <a:r>
              <a:rPr lang="en-US" sz="8000" dirty="0" err="1">
                <a:solidFill>
                  <a:srgbClr val="FF0000"/>
                </a:solidFill>
              </a:rPr>
              <a:t>istrajno</a:t>
            </a:r>
            <a:r>
              <a:rPr lang="en-US" sz="8000" dirty="0">
                <a:solidFill>
                  <a:srgbClr val="FF0000"/>
                </a:solidFill>
              </a:rPr>
              <a:t> u </a:t>
            </a:r>
            <a:r>
              <a:rPr lang="en-US" sz="8000" dirty="0" err="1">
                <a:solidFill>
                  <a:srgbClr val="FF0000"/>
                </a:solidFill>
              </a:rPr>
              <a:t>procesu</a:t>
            </a:r>
            <a:r>
              <a:rPr lang="en-US" sz="8000" dirty="0">
                <a:solidFill>
                  <a:srgbClr val="FF0000"/>
                </a:solidFill>
              </a:rPr>
              <a:t> </a:t>
            </a:r>
            <a:r>
              <a:rPr lang="en-US" sz="8000" dirty="0" err="1">
                <a:solidFill>
                  <a:srgbClr val="FF0000"/>
                </a:solidFill>
              </a:rPr>
              <a:t>rešavanja</a:t>
            </a:r>
            <a:r>
              <a:rPr lang="en-US" sz="8000" dirty="0">
                <a:solidFill>
                  <a:srgbClr val="FF0000"/>
                </a:solidFill>
              </a:rPr>
              <a:t> </a:t>
            </a:r>
            <a:r>
              <a:rPr lang="en-US" sz="8000" dirty="0" err="1">
                <a:solidFill>
                  <a:srgbClr val="FF0000"/>
                </a:solidFill>
              </a:rPr>
              <a:t>različitih</a:t>
            </a:r>
            <a:r>
              <a:rPr lang="en-US" sz="8000" dirty="0">
                <a:solidFill>
                  <a:srgbClr val="FF0000"/>
                </a:solidFill>
              </a:rPr>
              <a:t> problem </a:t>
            </a:r>
            <a:r>
              <a:rPr lang="en-US" sz="8000" dirty="0" err="1">
                <a:solidFill>
                  <a:srgbClr val="FF0000"/>
                </a:solidFill>
              </a:rPr>
              <a:t>situacija</a:t>
            </a:r>
            <a:r>
              <a:rPr lang="en-US" sz="8000" dirty="0" smtClean="0">
                <a:solidFill>
                  <a:srgbClr val="FF0000"/>
                </a:solidFill>
              </a:rPr>
              <a:t>?</a:t>
            </a:r>
            <a:endParaRPr lang="en-GB" sz="8000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105400" y="1600200"/>
            <a:ext cx="4038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en-GB" sz="5500" dirty="0" smtClean="0"/>
          </a:p>
          <a:p>
            <a:pPr lvl="0">
              <a:buNone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Autofit/>
          </a:bodyPr>
          <a:lstStyle/>
          <a:p>
            <a:r>
              <a:rPr lang="vi-VN" sz="2400" dirty="0" smtClean="0">
                <a:latin typeface="+mj-lt"/>
              </a:rPr>
              <a:t>Na primer, u dobi od 4 ili 5 godina, dete koje vodi inteligentne razgovore sa odraslima možda neće moći da veže svoje cipele. </a:t>
            </a:r>
            <a:endParaRPr lang="en-GB" sz="2400" dirty="0" smtClean="0">
              <a:latin typeface="+mj-lt"/>
            </a:endParaRPr>
          </a:p>
          <a:p>
            <a:r>
              <a:rPr lang="en-GB" sz="2400" dirty="0">
                <a:latin typeface="+mj-lt"/>
              </a:rPr>
              <a:t>Č</a:t>
            </a:r>
            <a:r>
              <a:rPr lang="vi-VN" sz="2400" dirty="0" smtClean="0">
                <a:latin typeface="+mj-lt"/>
              </a:rPr>
              <a:t>esto mogu da vizualizuju i opisuju teške motoričke veštine kao što je penjanje po teretani u džungli ili izgradnja zamršene strukture blokova, ali mogu pokušati da nađu izgovor da ne učestvuju, izbegavajući zadatak dok ne znaju da to mogu da urade. S druge strane, oni mogu pokazati veliku frustraciju u svojim pokušajima da izvrše zadatak, ako ne budu uspešni. Stoga, insistiranje darovitog deteta na perfekcionizmu može inhibirati neke vrste preuzimanja rizika, posebno u oblastima u kojima dete oseća da ima manje veštine (Perez, 1980).</a:t>
            </a:r>
            <a:endParaRPr lang="en-GB" sz="2400" dirty="0" smtClean="0">
              <a:latin typeface="+mj-lt"/>
            </a:endParaRPr>
          </a:p>
          <a:p>
            <a:r>
              <a:rPr lang="vi-VN" sz="2400" dirty="0" smtClean="0">
                <a:latin typeface="+mj-lt"/>
              </a:rPr>
              <a:t>Posebno </a:t>
            </a:r>
            <a:r>
              <a:rPr lang="en-GB" sz="2400" dirty="0" err="1" smtClean="0">
                <a:latin typeface="+mj-lt"/>
              </a:rPr>
              <a:t>karakteristično</a:t>
            </a:r>
            <a:r>
              <a:rPr lang="en-GB" sz="2400" dirty="0" smtClean="0">
                <a:latin typeface="+mj-lt"/>
              </a:rPr>
              <a:t> </a:t>
            </a:r>
            <a:r>
              <a:rPr lang="vi-VN" sz="2400" dirty="0" smtClean="0">
                <a:latin typeface="+mj-lt"/>
              </a:rPr>
              <a:t>za dete predškolskog uzrasta</a:t>
            </a:r>
            <a:r>
              <a:rPr lang="en-GB" sz="2400" dirty="0" smtClean="0">
                <a:latin typeface="+mj-lt"/>
              </a:rPr>
              <a:t> je</a:t>
            </a:r>
            <a:r>
              <a:rPr lang="vi-VN" sz="2400" dirty="0" smtClean="0">
                <a:latin typeface="+mj-lt"/>
              </a:rPr>
              <a:t> </a:t>
            </a:r>
            <a:r>
              <a:rPr lang="en-GB" sz="2400" dirty="0" smtClean="0">
                <a:latin typeface="+mj-lt"/>
              </a:rPr>
              <a:t>ne</a:t>
            </a:r>
            <a:r>
              <a:rPr lang="vi-VN" sz="2400" dirty="0" smtClean="0">
                <a:latin typeface="+mj-lt"/>
              </a:rPr>
              <a:t>ravnoteža između socijalno-emocionalnog, intelektualnog i motoričkog razvoja (Perez, 1980; Roeper, 1977</a:t>
            </a:r>
            <a:r>
              <a:rPr lang="en-GB" sz="2400" dirty="0" smtClean="0">
                <a:latin typeface="+mj-lt"/>
              </a:rPr>
              <a:t>).</a:t>
            </a:r>
            <a:endParaRPr lang="en-GB" sz="2400" dirty="0">
              <a:latin typeface="+mj-lt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RS" sz="3200" b="1" dirty="0" smtClean="0">
                <a:solidFill>
                  <a:srgbClr val="FF0000"/>
                </a:solidFill>
              </a:rPr>
              <a:t>OBLAST IGRA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GB" b="1" dirty="0" smtClean="0"/>
              <a:t>PITANJA </a:t>
            </a:r>
            <a:r>
              <a:rPr lang="en-GB" b="1" u="sng" dirty="0" smtClean="0"/>
              <a:t>ZA RODITELJA/E</a:t>
            </a:r>
            <a:endParaRPr lang="en-GB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0000"/>
                </a:solidFill>
              </a:rPr>
              <a:t>Kako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dete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organizuje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svoju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igru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kada</a:t>
            </a:r>
            <a:r>
              <a:rPr lang="en-US" dirty="0" smtClean="0">
                <a:solidFill>
                  <a:srgbClr val="FF0000"/>
                </a:solidFill>
              </a:rPr>
              <a:t> je </a:t>
            </a:r>
            <a:r>
              <a:rPr lang="en-US" dirty="0" err="1" smtClean="0">
                <a:solidFill>
                  <a:srgbClr val="FF0000"/>
                </a:solidFill>
              </a:rPr>
              <a:t>samo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ili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drugom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decom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GB" dirty="0" smtClean="0">
              <a:solidFill>
                <a:srgbClr val="FF000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0000"/>
                </a:solidFill>
              </a:rPr>
              <a:t>Kako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dete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isprobava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različite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uloge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prihvata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pravila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igre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GB" dirty="0" smtClean="0">
              <a:solidFill>
                <a:srgbClr val="FF000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0000"/>
                </a:solidFill>
              </a:rPr>
              <a:t>Kako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dete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rešava</a:t>
            </a:r>
            <a:r>
              <a:rPr lang="en-US" dirty="0" smtClean="0">
                <a:solidFill>
                  <a:srgbClr val="FF0000"/>
                </a:solidFill>
              </a:rPr>
              <a:t> problem u </a:t>
            </a:r>
            <a:r>
              <a:rPr lang="en-US" dirty="0" err="1" smtClean="0">
                <a:solidFill>
                  <a:srgbClr val="FF0000"/>
                </a:solidFill>
              </a:rPr>
              <a:t>igri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GB" dirty="0" smtClean="0">
              <a:solidFill>
                <a:srgbClr val="FF000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0000"/>
                </a:solidFill>
              </a:rPr>
              <a:t>Kako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dete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koristi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predmete</a:t>
            </a:r>
            <a:r>
              <a:rPr lang="en-US" dirty="0" smtClean="0">
                <a:solidFill>
                  <a:srgbClr val="FF0000"/>
                </a:solidFill>
              </a:rPr>
              <a:t> u </a:t>
            </a:r>
            <a:r>
              <a:rPr lang="en-US" dirty="0" err="1" smtClean="0">
                <a:solidFill>
                  <a:srgbClr val="FF0000"/>
                </a:solidFill>
              </a:rPr>
              <a:t>igri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GB" dirty="0" smtClean="0">
              <a:solidFill>
                <a:srgbClr val="FF000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0000"/>
                </a:solidFill>
              </a:rPr>
              <a:t>Koliko</a:t>
            </a:r>
            <a:r>
              <a:rPr lang="en-US" dirty="0" smtClean="0">
                <a:solidFill>
                  <a:srgbClr val="FF0000"/>
                </a:solidFill>
              </a:rPr>
              <a:t> je </a:t>
            </a:r>
            <a:r>
              <a:rPr lang="en-US" dirty="0" err="1" smtClean="0">
                <a:solidFill>
                  <a:srgbClr val="FF0000"/>
                </a:solidFill>
              </a:rPr>
              <a:t>dete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istrajno</a:t>
            </a:r>
            <a:r>
              <a:rPr lang="en-US" dirty="0" smtClean="0">
                <a:solidFill>
                  <a:srgbClr val="FF0000"/>
                </a:solidFill>
              </a:rPr>
              <a:t> u </a:t>
            </a:r>
            <a:r>
              <a:rPr lang="en-US" dirty="0" err="1" smtClean="0">
                <a:solidFill>
                  <a:srgbClr val="FF0000"/>
                </a:solidFill>
              </a:rPr>
              <a:t>procesu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rešavanja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različitih</a:t>
            </a:r>
            <a:r>
              <a:rPr lang="en-US" dirty="0" smtClean="0">
                <a:solidFill>
                  <a:srgbClr val="FF0000"/>
                </a:solidFill>
              </a:rPr>
              <a:t> problem </a:t>
            </a:r>
            <a:r>
              <a:rPr lang="en-US" dirty="0" err="1" smtClean="0">
                <a:solidFill>
                  <a:srgbClr val="FF0000"/>
                </a:solidFill>
              </a:rPr>
              <a:t>situacija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r>
              <a:rPr lang="en-GB" dirty="0" smtClean="0">
                <a:solidFill>
                  <a:srgbClr val="FF0000"/>
                </a:solidFill>
              </a:rPr>
              <a:t> 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0000"/>
                </a:solidFill>
              </a:rPr>
              <a:t>Šta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primećujete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kako</a:t>
            </a:r>
            <a:r>
              <a:rPr lang="en-US" dirty="0" smtClean="0">
                <a:solidFill>
                  <a:srgbClr val="FF0000"/>
                </a:solidFill>
              </a:rPr>
              <a:t> se </a:t>
            </a:r>
            <a:r>
              <a:rPr lang="en-US" dirty="0" err="1" smtClean="0">
                <a:solidFill>
                  <a:srgbClr val="FF0000"/>
                </a:solidFill>
              </a:rPr>
              <a:t>dete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razvilo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kroz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igru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endParaRPr lang="sr-Latn-RS" b="1" dirty="0" smtClean="0">
              <a:solidFill>
                <a:srgbClr val="FF0000"/>
              </a:solidFill>
            </a:endParaRPr>
          </a:p>
          <a:p>
            <a:endParaRPr lang="sr-Latn-RS" b="1" dirty="0" smtClean="0"/>
          </a:p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GB" b="1" dirty="0" smtClean="0"/>
              <a:t>PITANJA </a:t>
            </a:r>
            <a:r>
              <a:rPr lang="en-GB" b="1" u="sng" dirty="0" smtClean="0"/>
              <a:t>ZA DETETOVE VRŠNJAKE</a:t>
            </a:r>
            <a:endParaRPr lang="en-GB" dirty="0" smtClean="0"/>
          </a:p>
          <a:p>
            <a:pPr marL="514350" lvl="0" indent="-514350">
              <a:buFont typeface="+mj-lt"/>
              <a:buAutoNum type="arabicPeriod"/>
            </a:pPr>
            <a:r>
              <a:rPr lang="en-GB" dirty="0" err="1" smtClean="0">
                <a:solidFill>
                  <a:srgbClr val="FF0000"/>
                </a:solidFill>
              </a:rPr>
              <a:t>Ko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od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tvojih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drugova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i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drugarica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najlakše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i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najbrže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rešava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različite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zadatke</a:t>
            </a:r>
            <a:r>
              <a:rPr lang="sr-Latn-RS" dirty="0" smtClean="0">
                <a:solidFill>
                  <a:srgbClr val="FF0000"/>
                </a:solidFill>
              </a:rPr>
              <a:t>?</a:t>
            </a:r>
            <a:endParaRPr lang="en-GB" dirty="0" smtClean="0">
              <a:solidFill>
                <a:srgbClr val="FF000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GB" dirty="0" err="1" smtClean="0">
                <a:solidFill>
                  <a:srgbClr val="FF0000"/>
                </a:solidFill>
              </a:rPr>
              <a:t>Ko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daje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najviše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novih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ideja</a:t>
            </a:r>
            <a:r>
              <a:rPr lang="en-GB" dirty="0" smtClean="0">
                <a:solidFill>
                  <a:srgbClr val="FF0000"/>
                </a:solidFill>
              </a:rPr>
              <a:t>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dirty="0" err="1" smtClean="0">
                <a:solidFill>
                  <a:srgbClr val="FF0000"/>
                </a:solidFill>
              </a:rPr>
              <a:t>Ko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postavlja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najviše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pitanja</a:t>
            </a:r>
            <a:r>
              <a:rPr lang="en-GB" dirty="0" smtClean="0">
                <a:solidFill>
                  <a:srgbClr val="FF0000"/>
                </a:solidFill>
              </a:rPr>
              <a:t>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dirty="0" err="1" smtClean="0">
                <a:solidFill>
                  <a:srgbClr val="FF0000"/>
                </a:solidFill>
              </a:rPr>
              <a:t>Ko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od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drugara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ima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najzanimljivije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ideje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za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igru</a:t>
            </a:r>
            <a:r>
              <a:rPr lang="en-GB" dirty="0" smtClean="0">
                <a:solidFill>
                  <a:srgbClr val="FF0000"/>
                </a:solidFill>
              </a:rPr>
              <a:t>?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dirty="0" smtClean="0">
                <a:solidFill>
                  <a:srgbClr val="FF0000"/>
                </a:solidFill>
              </a:rPr>
              <a:t>Sa </a:t>
            </a:r>
            <a:r>
              <a:rPr lang="en-GB" dirty="0" err="1" smtClean="0">
                <a:solidFill>
                  <a:srgbClr val="FF0000"/>
                </a:solidFill>
              </a:rPr>
              <a:t>kim</a:t>
            </a:r>
            <a:r>
              <a:rPr lang="en-GB" dirty="0" smtClean="0">
                <a:solidFill>
                  <a:srgbClr val="FF0000"/>
                </a:solidFill>
              </a:rPr>
              <a:t> se </a:t>
            </a:r>
            <a:r>
              <a:rPr lang="en-GB" dirty="0" err="1" smtClean="0">
                <a:solidFill>
                  <a:srgbClr val="FF0000"/>
                </a:solidFill>
              </a:rPr>
              <a:t>najčešće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igraš</a:t>
            </a:r>
            <a:r>
              <a:rPr lang="en-GB" dirty="0" smtClean="0">
                <a:solidFill>
                  <a:srgbClr val="FF0000"/>
                </a:solidFill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0000"/>
                </a:solidFill>
              </a:rPr>
              <a:t>Zašto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baš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njim</a:t>
            </a:r>
            <a:r>
              <a:rPr lang="en-US" dirty="0" smtClean="0">
                <a:solidFill>
                  <a:srgbClr val="FF0000"/>
                </a:solidFill>
              </a:rPr>
              <a:t>/</a:t>
            </a:r>
            <a:r>
              <a:rPr lang="en-US" dirty="0" err="1" smtClean="0">
                <a:solidFill>
                  <a:srgbClr val="FF0000"/>
                </a:solidFill>
              </a:rPr>
              <a:t>njima</a:t>
            </a:r>
            <a:r>
              <a:rPr lang="en-US" dirty="0" smtClean="0">
                <a:solidFill>
                  <a:srgbClr val="FF0000"/>
                </a:solidFill>
              </a:rPr>
              <a:t>? </a:t>
            </a:r>
            <a:endParaRPr lang="en-GB" dirty="0" smtClean="0">
              <a:solidFill>
                <a:srgbClr val="FF000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GB" dirty="0" err="1" smtClean="0">
                <a:solidFill>
                  <a:srgbClr val="FF0000"/>
                </a:solidFill>
              </a:rPr>
              <a:t>Kojih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igara</a:t>
            </a:r>
            <a:r>
              <a:rPr lang="en-GB" dirty="0" smtClean="0">
                <a:solidFill>
                  <a:srgbClr val="FF0000"/>
                </a:solidFill>
              </a:rPr>
              <a:t> se </a:t>
            </a:r>
            <a:r>
              <a:rPr lang="en-GB" dirty="0" err="1" smtClean="0">
                <a:solidFill>
                  <a:srgbClr val="FF0000"/>
                </a:solidFill>
              </a:rPr>
              <a:t>igrate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najčešće</a:t>
            </a:r>
            <a:r>
              <a:rPr lang="en-GB" dirty="0" smtClean="0">
                <a:solidFill>
                  <a:srgbClr val="FF0000"/>
                </a:solidFill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FF0000"/>
                </a:solidFill>
              </a:rPr>
              <a:t>Zašto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baš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ta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igra</a:t>
            </a:r>
            <a:r>
              <a:rPr lang="en-US" dirty="0" smtClean="0">
                <a:solidFill>
                  <a:srgbClr val="FF0000"/>
                </a:solidFill>
              </a:rPr>
              <a:t>/</a:t>
            </a:r>
            <a:r>
              <a:rPr lang="en-US" dirty="0" err="1" smtClean="0">
                <a:solidFill>
                  <a:srgbClr val="FF0000"/>
                </a:solidFill>
              </a:rPr>
              <a:t>igre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GB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sz="3600" b="1" dirty="0" smtClean="0">
                <a:solidFill>
                  <a:srgbClr val="0070C0"/>
                </a:solidFill>
              </a:rPr>
              <a:t/>
            </a:r>
            <a:br>
              <a:rPr lang="sr-Latn-RS" sz="3600" b="1" dirty="0" smtClean="0">
                <a:solidFill>
                  <a:srgbClr val="0070C0"/>
                </a:solidFill>
              </a:rPr>
            </a:br>
            <a:r>
              <a:rPr lang="en-GB" sz="3600" b="1" dirty="0" smtClean="0">
                <a:solidFill>
                  <a:srgbClr val="0070C0"/>
                </a:solidFill>
              </a:rPr>
              <a:t>OBLAST</a:t>
            </a:r>
            <a:r>
              <a:rPr lang="sr-Latn-RS" sz="3600" b="1" dirty="0" smtClean="0">
                <a:solidFill>
                  <a:srgbClr val="0070C0"/>
                </a:solidFill>
              </a:rPr>
              <a:t> </a:t>
            </a:r>
            <a:r>
              <a:rPr lang="en-GB" sz="3600" b="1" dirty="0" smtClean="0">
                <a:solidFill>
                  <a:srgbClr val="0070C0"/>
                </a:solidFill>
              </a:rPr>
              <a:t>ODNOSI</a:t>
            </a:r>
            <a:r>
              <a:rPr lang="sr-Latn-RS" sz="3600" b="1" dirty="0" smtClean="0">
                <a:solidFill>
                  <a:srgbClr val="0070C0"/>
                </a:solidFill>
              </a:rPr>
              <a:t/>
            </a:r>
            <a:br>
              <a:rPr lang="sr-Latn-RS" sz="3600" b="1" dirty="0" smtClean="0">
                <a:solidFill>
                  <a:srgbClr val="0070C0"/>
                </a:solidFill>
              </a:rPr>
            </a:br>
            <a:r>
              <a:rPr lang="en-GB" sz="3600" b="1" dirty="0" smtClean="0"/>
              <a:t>PITANJA </a:t>
            </a:r>
            <a:r>
              <a:rPr lang="en-GB" sz="3600" b="1" u="sng" dirty="0" smtClean="0"/>
              <a:t>ZA VASPITAČE</a:t>
            </a:r>
            <a:r>
              <a:rPr lang="en-GB" sz="3600" b="1" dirty="0" smtClean="0"/>
              <a:t> 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Na </a:t>
            </a:r>
            <a:r>
              <a:rPr lang="en-US" dirty="0" err="1" smtClean="0">
                <a:solidFill>
                  <a:srgbClr val="0070C0"/>
                </a:solidFill>
              </a:rPr>
              <a:t>koji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način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dete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najčešće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izražava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svoje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potrebe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osećanja</a:t>
            </a:r>
            <a:r>
              <a:rPr lang="en-US" dirty="0" smtClean="0">
                <a:solidFill>
                  <a:srgbClr val="0070C0"/>
                </a:solidFill>
              </a:rPr>
              <a:t> ?</a:t>
            </a:r>
            <a:r>
              <a:rPr lang="en-GB" dirty="0" smtClean="0">
                <a:solidFill>
                  <a:srgbClr val="0070C0"/>
                </a:solidFill>
              </a:rPr>
              <a:t> 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0070C0"/>
                </a:solidFill>
              </a:rPr>
              <a:t>Da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li</a:t>
            </a:r>
            <a:r>
              <a:rPr lang="en-US" dirty="0" smtClean="0">
                <a:solidFill>
                  <a:srgbClr val="0070C0"/>
                </a:solidFill>
              </a:rPr>
              <a:t> je </a:t>
            </a:r>
            <a:r>
              <a:rPr lang="en-US" dirty="0" err="1" smtClean="0">
                <a:solidFill>
                  <a:srgbClr val="0070C0"/>
                </a:solidFill>
              </a:rPr>
              <a:t>taj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način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po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nečemu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specifičan</a:t>
            </a:r>
            <a:r>
              <a:rPr lang="en-US" dirty="0" smtClean="0">
                <a:solidFill>
                  <a:srgbClr val="0070C0"/>
                </a:solidFill>
              </a:rPr>
              <a:t> u </a:t>
            </a:r>
            <a:r>
              <a:rPr lang="en-US" dirty="0" err="1" smtClean="0">
                <a:solidFill>
                  <a:srgbClr val="0070C0"/>
                </a:solidFill>
              </a:rPr>
              <a:t>odnosu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na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drugu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decu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odrasle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osobe</a:t>
            </a:r>
            <a:r>
              <a:rPr lang="en-US" dirty="0" smtClean="0">
                <a:solidFill>
                  <a:srgbClr val="0070C0"/>
                </a:solidFill>
              </a:rPr>
              <a:t>?</a:t>
            </a:r>
            <a:endParaRPr lang="en-GB" dirty="0" smtClean="0">
              <a:solidFill>
                <a:srgbClr val="0070C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0070C0"/>
                </a:solidFill>
              </a:rPr>
              <a:t>Kako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misli</a:t>
            </a:r>
            <a:r>
              <a:rPr lang="en-US" dirty="0" smtClean="0">
                <a:solidFill>
                  <a:srgbClr val="0070C0"/>
                </a:solidFill>
              </a:rPr>
              <a:t> o </a:t>
            </a:r>
            <a:r>
              <a:rPr lang="en-US" dirty="0" err="1" smtClean="0">
                <a:solidFill>
                  <a:srgbClr val="0070C0"/>
                </a:solidFill>
              </a:rPr>
              <a:t>sebi</a:t>
            </a:r>
            <a:r>
              <a:rPr lang="en-US" dirty="0" smtClean="0">
                <a:solidFill>
                  <a:srgbClr val="0070C0"/>
                </a:solidFill>
              </a:rPr>
              <a:t>? </a:t>
            </a:r>
            <a:endParaRPr lang="en-GB" dirty="0" smtClean="0">
              <a:solidFill>
                <a:srgbClr val="0070C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0070C0"/>
                </a:solidFill>
              </a:rPr>
              <a:t>Kako</a:t>
            </a:r>
            <a:r>
              <a:rPr lang="en-US" dirty="0" smtClean="0">
                <a:solidFill>
                  <a:srgbClr val="0070C0"/>
                </a:solidFill>
              </a:rPr>
              <a:t> je </a:t>
            </a:r>
            <a:r>
              <a:rPr lang="en-US" dirty="0" err="1" smtClean="0">
                <a:solidFill>
                  <a:srgbClr val="0070C0"/>
                </a:solidFill>
              </a:rPr>
              <a:t>uvažen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od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strane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vršnjaka</a:t>
            </a:r>
            <a:r>
              <a:rPr lang="en-US" dirty="0" smtClean="0">
                <a:solidFill>
                  <a:srgbClr val="0070C0"/>
                </a:solidFill>
              </a:rPr>
              <a:t>? </a:t>
            </a:r>
            <a:endParaRPr lang="en-GB" dirty="0" smtClean="0">
              <a:solidFill>
                <a:srgbClr val="0070C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0070C0"/>
                </a:solidFill>
              </a:rPr>
              <a:t>Kako</a:t>
            </a:r>
            <a:r>
              <a:rPr lang="en-US" dirty="0" smtClean="0">
                <a:solidFill>
                  <a:srgbClr val="0070C0"/>
                </a:solidFill>
              </a:rPr>
              <a:t> se </a:t>
            </a:r>
            <a:r>
              <a:rPr lang="en-US" dirty="0" err="1" smtClean="0">
                <a:solidFill>
                  <a:srgbClr val="0070C0"/>
                </a:solidFill>
              </a:rPr>
              <a:t>ponaša</a:t>
            </a:r>
            <a:r>
              <a:rPr lang="en-US" dirty="0" smtClean="0">
                <a:solidFill>
                  <a:srgbClr val="0070C0"/>
                </a:solidFill>
              </a:rPr>
              <a:t> u </a:t>
            </a:r>
            <a:r>
              <a:rPr lang="en-US" dirty="0" err="1" smtClean="0">
                <a:solidFill>
                  <a:srgbClr val="0070C0"/>
                </a:solidFill>
              </a:rPr>
              <a:t>konfliktnim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situacijama</a:t>
            </a:r>
            <a:r>
              <a:rPr lang="en-US" dirty="0" smtClean="0">
                <a:solidFill>
                  <a:srgbClr val="0070C0"/>
                </a:solidFill>
              </a:rPr>
              <a:t> (</a:t>
            </a:r>
            <a:r>
              <a:rPr lang="en-US" dirty="0" err="1" smtClean="0">
                <a:solidFill>
                  <a:srgbClr val="0070C0"/>
                </a:solidFill>
              </a:rPr>
              <a:t>kada</a:t>
            </a:r>
            <a:r>
              <a:rPr lang="en-US" dirty="0" smtClean="0">
                <a:solidFill>
                  <a:srgbClr val="0070C0"/>
                </a:solidFill>
              </a:rPr>
              <a:t> se </a:t>
            </a:r>
            <a:r>
              <a:rPr lang="en-US" dirty="0" err="1" smtClean="0">
                <a:solidFill>
                  <a:srgbClr val="0070C0"/>
                </a:solidFill>
              </a:rPr>
              <a:t>radi</a:t>
            </a:r>
            <a:r>
              <a:rPr lang="en-US" dirty="0" smtClean="0">
                <a:solidFill>
                  <a:srgbClr val="0070C0"/>
                </a:solidFill>
              </a:rPr>
              <a:t> o </a:t>
            </a:r>
            <a:r>
              <a:rPr lang="en-US" dirty="0" err="1" smtClean="0">
                <a:solidFill>
                  <a:srgbClr val="0070C0"/>
                </a:solidFill>
              </a:rPr>
              <a:t>njemu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samom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ili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kada</a:t>
            </a:r>
            <a:r>
              <a:rPr lang="en-US" dirty="0" smtClean="0">
                <a:solidFill>
                  <a:srgbClr val="0070C0"/>
                </a:solidFill>
              </a:rPr>
              <a:t> se </a:t>
            </a:r>
            <a:r>
              <a:rPr lang="en-US" dirty="0" err="1" smtClean="0">
                <a:solidFill>
                  <a:srgbClr val="0070C0"/>
                </a:solidFill>
              </a:rPr>
              <a:t>dešava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konfliktna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situacija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drugima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  <a:r>
              <a:rPr lang="en-GB" dirty="0" smtClean="0">
                <a:solidFill>
                  <a:srgbClr val="0070C0"/>
                </a:solidFill>
              </a:rPr>
              <a:t> 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0070C0"/>
                </a:solidFill>
              </a:rPr>
              <a:t>Kako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biste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opisali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njegovo</a:t>
            </a:r>
            <a:r>
              <a:rPr lang="en-US" dirty="0" smtClean="0">
                <a:solidFill>
                  <a:srgbClr val="0070C0"/>
                </a:solidFill>
              </a:rPr>
              <a:t>/</a:t>
            </a:r>
            <a:r>
              <a:rPr lang="en-US" dirty="0" err="1" smtClean="0">
                <a:solidFill>
                  <a:srgbClr val="0070C0"/>
                </a:solidFill>
              </a:rPr>
              <a:t>njeno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uključivanje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učestvovanje</a:t>
            </a:r>
            <a:r>
              <a:rPr lang="en-US" dirty="0" smtClean="0">
                <a:solidFill>
                  <a:srgbClr val="0070C0"/>
                </a:solidFill>
              </a:rPr>
              <a:t> u </a:t>
            </a:r>
            <a:r>
              <a:rPr lang="en-US" dirty="0" err="1" smtClean="0">
                <a:solidFill>
                  <a:srgbClr val="0070C0"/>
                </a:solidFill>
              </a:rPr>
              <a:t>aktivnostima</a:t>
            </a:r>
            <a:r>
              <a:rPr lang="en-US" dirty="0" smtClean="0">
                <a:solidFill>
                  <a:srgbClr val="0070C0"/>
                </a:solidFill>
              </a:rPr>
              <a:t>, </a:t>
            </a:r>
            <a:r>
              <a:rPr lang="en-US" dirty="0" err="1" smtClean="0">
                <a:solidFill>
                  <a:srgbClr val="0070C0"/>
                </a:solidFill>
              </a:rPr>
              <a:t>donošenju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odluka</a:t>
            </a:r>
            <a:r>
              <a:rPr lang="en-US" dirty="0" smtClean="0">
                <a:solidFill>
                  <a:srgbClr val="0070C0"/>
                </a:solidFill>
              </a:rPr>
              <a:t>, </a:t>
            </a:r>
            <a:r>
              <a:rPr lang="en-US" dirty="0" err="1" smtClean="0">
                <a:solidFill>
                  <a:srgbClr val="0070C0"/>
                </a:solidFill>
              </a:rPr>
              <a:t>pravljenju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izbora</a:t>
            </a:r>
            <a:r>
              <a:rPr lang="en-US" dirty="0" smtClean="0">
                <a:solidFill>
                  <a:srgbClr val="0070C0"/>
                </a:solidFill>
              </a:rPr>
              <a:t>,..?</a:t>
            </a:r>
            <a:endParaRPr lang="en-GB" dirty="0" smtClean="0">
              <a:solidFill>
                <a:srgbClr val="0070C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0070C0"/>
                </a:solidFill>
              </a:rPr>
              <a:t>Kako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svojim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ponašanjem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pokazuje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da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razume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smislenost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aktivnosti</a:t>
            </a:r>
            <a:r>
              <a:rPr lang="en-US" dirty="0" smtClean="0">
                <a:solidFill>
                  <a:srgbClr val="0070C0"/>
                </a:solidFill>
              </a:rPr>
              <a:t> u </a:t>
            </a:r>
            <a:r>
              <a:rPr lang="en-US" dirty="0" err="1" smtClean="0">
                <a:solidFill>
                  <a:srgbClr val="0070C0"/>
                </a:solidFill>
              </a:rPr>
              <a:t>kojima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učestvuje</a:t>
            </a:r>
            <a:r>
              <a:rPr lang="en-US" dirty="0" smtClean="0">
                <a:solidFill>
                  <a:srgbClr val="0070C0"/>
                </a:solidFill>
              </a:rPr>
              <a:t>?</a:t>
            </a:r>
            <a:endParaRPr lang="en-GB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0070C0"/>
                </a:solidFill>
              </a:rPr>
              <a:t>OBLAST</a:t>
            </a:r>
            <a:r>
              <a:rPr lang="sr-Latn-RS" b="1" dirty="0" smtClean="0">
                <a:solidFill>
                  <a:srgbClr val="0070C0"/>
                </a:solidFill>
              </a:rPr>
              <a:t> </a:t>
            </a:r>
            <a:r>
              <a:rPr lang="en-GB" b="1" dirty="0" smtClean="0">
                <a:solidFill>
                  <a:srgbClr val="0070C0"/>
                </a:solidFill>
              </a:rPr>
              <a:t>ODNOSI</a:t>
            </a:r>
            <a:r>
              <a:rPr lang="sr-Latn-RS" b="1" dirty="0" smtClean="0">
                <a:solidFill>
                  <a:srgbClr val="0070C0"/>
                </a:solidFill>
              </a:rPr>
              <a:t/>
            </a:r>
            <a:br>
              <a:rPr lang="sr-Latn-RS" b="1" dirty="0" smtClean="0">
                <a:solidFill>
                  <a:srgbClr val="0070C0"/>
                </a:solidFill>
              </a:rPr>
            </a:br>
            <a:r>
              <a:rPr lang="en-GB" b="1" dirty="0" smtClean="0"/>
              <a:t>PITANJA </a:t>
            </a:r>
            <a:r>
              <a:rPr lang="sr-Latn-RS" b="1" u="sng" dirty="0" smtClean="0"/>
              <a:t>za roditelja/e, i vršnjake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>
            <a:noAutofit/>
          </a:bodyPr>
          <a:lstStyle/>
          <a:p>
            <a:pPr lvl="0">
              <a:buFont typeface="+mj-lt"/>
              <a:buAutoNum type="arabicPeriod"/>
            </a:pPr>
            <a:r>
              <a:rPr lang="en-US" sz="1200" dirty="0" smtClean="0">
                <a:solidFill>
                  <a:srgbClr val="0070C0"/>
                </a:solidFill>
              </a:rPr>
              <a:t>Na </a:t>
            </a:r>
            <a:r>
              <a:rPr lang="en-US" sz="1200" dirty="0" err="1" smtClean="0">
                <a:solidFill>
                  <a:srgbClr val="0070C0"/>
                </a:solidFill>
              </a:rPr>
              <a:t>koji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način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najčešće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izražava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svoje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potrebe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i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osećanja</a:t>
            </a:r>
            <a:r>
              <a:rPr lang="en-US" sz="1200" dirty="0" smtClean="0">
                <a:solidFill>
                  <a:srgbClr val="0070C0"/>
                </a:solidFill>
              </a:rPr>
              <a:t> ? </a:t>
            </a:r>
            <a:r>
              <a:rPr lang="en-US" sz="1200" dirty="0" err="1" smtClean="0">
                <a:solidFill>
                  <a:srgbClr val="0070C0"/>
                </a:solidFill>
              </a:rPr>
              <a:t>Da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li</a:t>
            </a:r>
            <a:r>
              <a:rPr lang="en-US" sz="1200" dirty="0" smtClean="0">
                <a:solidFill>
                  <a:srgbClr val="0070C0"/>
                </a:solidFill>
              </a:rPr>
              <a:t> je </a:t>
            </a:r>
            <a:r>
              <a:rPr lang="en-US" sz="1200" dirty="0" err="1" smtClean="0">
                <a:solidFill>
                  <a:srgbClr val="0070C0"/>
                </a:solidFill>
              </a:rPr>
              <a:t>taj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način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po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nečemu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specifičan</a:t>
            </a:r>
            <a:r>
              <a:rPr lang="en-US" sz="1200" dirty="0" smtClean="0">
                <a:solidFill>
                  <a:srgbClr val="0070C0"/>
                </a:solidFill>
              </a:rPr>
              <a:t> u </a:t>
            </a:r>
            <a:r>
              <a:rPr lang="en-US" sz="1200" dirty="0" err="1" smtClean="0">
                <a:solidFill>
                  <a:srgbClr val="0070C0"/>
                </a:solidFill>
              </a:rPr>
              <a:t>odnosu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na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drugu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decu</a:t>
            </a:r>
            <a:r>
              <a:rPr lang="en-US" sz="1200" dirty="0" smtClean="0">
                <a:solidFill>
                  <a:srgbClr val="0070C0"/>
                </a:solidFill>
              </a:rPr>
              <a:t>  </a:t>
            </a:r>
            <a:r>
              <a:rPr lang="en-US" sz="1200" dirty="0" err="1" smtClean="0">
                <a:solidFill>
                  <a:srgbClr val="0070C0"/>
                </a:solidFill>
              </a:rPr>
              <a:t>i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odrasle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osobe</a:t>
            </a:r>
            <a:r>
              <a:rPr lang="en-US" sz="1200" dirty="0" smtClean="0">
                <a:solidFill>
                  <a:srgbClr val="0070C0"/>
                </a:solidFill>
              </a:rPr>
              <a:t>? </a:t>
            </a:r>
            <a:endParaRPr lang="en-GB" sz="1200" dirty="0" smtClean="0">
              <a:solidFill>
                <a:srgbClr val="0070C0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en-US" sz="1200" dirty="0" err="1" smtClean="0">
                <a:solidFill>
                  <a:srgbClr val="0070C0"/>
                </a:solidFill>
              </a:rPr>
              <a:t>Kako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misli</a:t>
            </a:r>
            <a:r>
              <a:rPr lang="en-US" sz="1200" dirty="0" smtClean="0">
                <a:solidFill>
                  <a:srgbClr val="0070C0"/>
                </a:solidFill>
              </a:rPr>
              <a:t> o </a:t>
            </a:r>
            <a:r>
              <a:rPr lang="en-US" sz="1200" dirty="0" err="1" smtClean="0">
                <a:solidFill>
                  <a:srgbClr val="0070C0"/>
                </a:solidFill>
              </a:rPr>
              <a:t>sebi</a:t>
            </a:r>
            <a:r>
              <a:rPr lang="en-US" sz="1200" dirty="0" smtClean="0">
                <a:solidFill>
                  <a:srgbClr val="0070C0"/>
                </a:solidFill>
              </a:rPr>
              <a:t>? (u </a:t>
            </a:r>
            <a:r>
              <a:rPr lang="en-US" sz="1200" dirty="0" err="1" smtClean="0">
                <a:solidFill>
                  <a:srgbClr val="0070C0"/>
                </a:solidFill>
              </a:rPr>
              <a:t>kojim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situacijama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primećujete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da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ima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visoko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samopouzdanje</a:t>
            </a:r>
            <a:r>
              <a:rPr lang="en-US" sz="1200" dirty="0" smtClean="0">
                <a:solidFill>
                  <a:srgbClr val="0070C0"/>
                </a:solidFill>
              </a:rPr>
              <a:t> / </a:t>
            </a:r>
            <a:r>
              <a:rPr lang="en-US" sz="1200" dirty="0" err="1" smtClean="0">
                <a:solidFill>
                  <a:srgbClr val="0070C0"/>
                </a:solidFill>
              </a:rPr>
              <a:t>ili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obrnuto</a:t>
            </a:r>
            <a:r>
              <a:rPr lang="en-US" sz="1200" dirty="0" smtClean="0">
                <a:solidFill>
                  <a:srgbClr val="0070C0"/>
                </a:solidFill>
              </a:rPr>
              <a:t>) </a:t>
            </a:r>
            <a:endParaRPr lang="en-GB" sz="1200" dirty="0" smtClean="0">
              <a:solidFill>
                <a:srgbClr val="0070C0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en-US" sz="1200" dirty="0" err="1" smtClean="0">
                <a:solidFill>
                  <a:srgbClr val="0070C0"/>
                </a:solidFill>
              </a:rPr>
              <a:t>Kako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ga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prihvataju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druga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deca</a:t>
            </a:r>
            <a:r>
              <a:rPr lang="en-US" sz="1200" dirty="0" smtClean="0">
                <a:solidFill>
                  <a:srgbClr val="0070C0"/>
                </a:solidFill>
              </a:rPr>
              <a:t>? U </a:t>
            </a:r>
            <a:r>
              <a:rPr lang="en-US" sz="1200" dirty="0" err="1" smtClean="0">
                <a:solidFill>
                  <a:srgbClr val="0070C0"/>
                </a:solidFill>
              </a:rPr>
              <a:t>situaciji</a:t>
            </a:r>
            <a:r>
              <a:rPr lang="en-US" sz="1200" dirty="0" smtClean="0">
                <a:solidFill>
                  <a:srgbClr val="0070C0"/>
                </a:solidFill>
              </a:rPr>
              <a:t>  </a:t>
            </a:r>
            <a:r>
              <a:rPr lang="en-US" sz="1200" dirty="0" err="1" smtClean="0">
                <a:solidFill>
                  <a:srgbClr val="0070C0"/>
                </a:solidFill>
              </a:rPr>
              <a:t>kada</a:t>
            </a:r>
            <a:r>
              <a:rPr lang="en-US" sz="1200" dirty="0" smtClean="0">
                <a:solidFill>
                  <a:srgbClr val="0070C0"/>
                </a:solidFill>
              </a:rPr>
              <a:t> je u </a:t>
            </a:r>
            <a:r>
              <a:rPr lang="en-US" sz="1200" dirty="0" err="1" smtClean="0">
                <a:solidFill>
                  <a:srgbClr val="0070C0"/>
                </a:solidFill>
              </a:rPr>
              <a:t>odnosu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sa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drugom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decom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primećujete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da</a:t>
            </a:r>
            <a:r>
              <a:rPr lang="en-US" sz="1200" dirty="0" smtClean="0">
                <a:solidFill>
                  <a:srgbClr val="0070C0"/>
                </a:solidFill>
              </a:rPr>
              <a:t> je </a:t>
            </a:r>
            <a:r>
              <a:rPr lang="en-US" sz="1200" dirty="0" err="1" smtClean="0">
                <a:solidFill>
                  <a:srgbClr val="0070C0"/>
                </a:solidFill>
              </a:rPr>
              <a:t>vaše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dete</a:t>
            </a:r>
            <a:r>
              <a:rPr lang="en-US" sz="1200" dirty="0" smtClean="0">
                <a:solidFill>
                  <a:srgbClr val="0070C0"/>
                </a:solidFill>
              </a:rPr>
              <a:t> ... </a:t>
            </a:r>
            <a:r>
              <a:rPr lang="en-US" sz="1200" dirty="0" err="1" smtClean="0">
                <a:solidFill>
                  <a:srgbClr val="0070C0"/>
                </a:solidFill>
              </a:rPr>
              <a:t>kakvo</a:t>
            </a:r>
            <a:r>
              <a:rPr lang="en-US" sz="1200" dirty="0" smtClean="0">
                <a:solidFill>
                  <a:srgbClr val="0070C0"/>
                </a:solidFill>
              </a:rPr>
              <a:t>?   </a:t>
            </a:r>
            <a:endParaRPr lang="en-GB" sz="1200" dirty="0" smtClean="0">
              <a:solidFill>
                <a:srgbClr val="0070C0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en-US" sz="1200" dirty="0" err="1" smtClean="0">
                <a:solidFill>
                  <a:srgbClr val="0070C0"/>
                </a:solidFill>
              </a:rPr>
              <a:t>Kako</a:t>
            </a:r>
            <a:r>
              <a:rPr lang="en-US" sz="1200" dirty="0" smtClean="0">
                <a:solidFill>
                  <a:srgbClr val="0070C0"/>
                </a:solidFill>
              </a:rPr>
              <a:t> se </a:t>
            </a:r>
            <a:r>
              <a:rPr lang="en-US" sz="1200" dirty="0" err="1" smtClean="0">
                <a:solidFill>
                  <a:srgbClr val="0070C0"/>
                </a:solidFill>
              </a:rPr>
              <a:t>ponaša</a:t>
            </a:r>
            <a:r>
              <a:rPr lang="en-US" sz="1200" dirty="0" smtClean="0">
                <a:solidFill>
                  <a:srgbClr val="0070C0"/>
                </a:solidFill>
              </a:rPr>
              <a:t> u </a:t>
            </a:r>
            <a:r>
              <a:rPr lang="en-US" sz="1200" dirty="0" err="1" smtClean="0">
                <a:solidFill>
                  <a:srgbClr val="0070C0"/>
                </a:solidFill>
              </a:rPr>
              <a:t>konfliktnim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situacijama</a:t>
            </a:r>
            <a:r>
              <a:rPr lang="en-US" sz="1200" dirty="0" smtClean="0">
                <a:solidFill>
                  <a:srgbClr val="0070C0"/>
                </a:solidFill>
              </a:rPr>
              <a:t> (</a:t>
            </a:r>
            <a:r>
              <a:rPr lang="en-US" sz="1200" dirty="0" err="1" smtClean="0">
                <a:solidFill>
                  <a:srgbClr val="0070C0"/>
                </a:solidFill>
              </a:rPr>
              <a:t>kada</a:t>
            </a:r>
            <a:r>
              <a:rPr lang="en-US" sz="1200" dirty="0" smtClean="0">
                <a:solidFill>
                  <a:srgbClr val="0070C0"/>
                </a:solidFill>
              </a:rPr>
              <a:t> se </a:t>
            </a:r>
            <a:r>
              <a:rPr lang="en-US" sz="1200" dirty="0" err="1" smtClean="0">
                <a:solidFill>
                  <a:srgbClr val="0070C0"/>
                </a:solidFill>
              </a:rPr>
              <a:t>radi</a:t>
            </a:r>
            <a:r>
              <a:rPr lang="en-US" sz="1200" dirty="0" smtClean="0">
                <a:solidFill>
                  <a:srgbClr val="0070C0"/>
                </a:solidFill>
              </a:rPr>
              <a:t> o </a:t>
            </a:r>
            <a:r>
              <a:rPr lang="en-US" sz="1200" dirty="0" err="1" smtClean="0">
                <a:solidFill>
                  <a:srgbClr val="0070C0"/>
                </a:solidFill>
              </a:rPr>
              <a:t>njemu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samom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ili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kada</a:t>
            </a:r>
            <a:r>
              <a:rPr lang="en-US" sz="1200" dirty="0" smtClean="0">
                <a:solidFill>
                  <a:srgbClr val="0070C0"/>
                </a:solidFill>
              </a:rPr>
              <a:t> se </a:t>
            </a:r>
            <a:r>
              <a:rPr lang="en-US" sz="1200" dirty="0" err="1" smtClean="0">
                <a:solidFill>
                  <a:srgbClr val="0070C0"/>
                </a:solidFill>
              </a:rPr>
              <a:t>dešava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konfliktna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situacija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drugima</a:t>
            </a:r>
            <a:r>
              <a:rPr lang="en-US" sz="1200" dirty="0" smtClean="0">
                <a:solidFill>
                  <a:srgbClr val="0070C0"/>
                </a:solidFill>
              </a:rPr>
              <a:t>)?</a:t>
            </a:r>
            <a:endParaRPr lang="en-GB" sz="1200" dirty="0" smtClean="0">
              <a:solidFill>
                <a:srgbClr val="0070C0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en-US" sz="1200" dirty="0" err="1" smtClean="0">
                <a:solidFill>
                  <a:srgbClr val="0070C0"/>
                </a:solidFill>
              </a:rPr>
              <a:t>Kako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reaguje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na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frustraciju</a:t>
            </a:r>
            <a:r>
              <a:rPr lang="en-US" sz="1200" dirty="0" smtClean="0">
                <a:solidFill>
                  <a:srgbClr val="0070C0"/>
                </a:solidFill>
              </a:rPr>
              <a:t>, </a:t>
            </a:r>
            <a:r>
              <a:rPr lang="en-US" sz="1200" dirty="0" err="1" smtClean="0">
                <a:solidFill>
                  <a:srgbClr val="0070C0"/>
                </a:solidFill>
              </a:rPr>
              <a:t>da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li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primećujete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znake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empatije</a:t>
            </a:r>
            <a:r>
              <a:rPr lang="en-US" sz="1200" dirty="0" smtClean="0">
                <a:solidFill>
                  <a:srgbClr val="0070C0"/>
                </a:solidFill>
              </a:rPr>
              <a:t>, </a:t>
            </a:r>
            <a:r>
              <a:rPr lang="en-US" sz="1200" dirty="0" err="1" smtClean="0">
                <a:solidFill>
                  <a:srgbClr val="0070C0"/>
                </a:solidFill>
              </a:rPr>
              <a:t>kako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reaguje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na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konflikte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među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drugima</a:t>
            </a:r>
            <a:r>
              <a:rPr lang="en-US" sz="1200" dirty="0" smtClean="0">
                <a:solidFill>
                  <a:srgbClr val="0070C0"/>
                </a:solidFill>
              </a:rPr>
              <a:t> pored </a:t>
            </a:r>
            <a:r>
              <a:rPr lang="en-US" sz="1200" dirty="0" err="1" smtClean="0">
                <a:solidFill>
                  <a:srgbClr val="0070C0"/>
                </a:solidFill>
              </a:rPr>
              <a:t>sebe</a:t>
            </a:r>
            <a:r>
              <a:rPr lang="en-US" sz="1200" dirty="0" smtClean="0">
                <a:solidFill>
                  <a:srgbClr val="0070C0"/>
                </a:solidFill>
              </a:rPr>
              <a:t>,...</a:t>
            </a:r>
            <a:endParaRPr lang="en-GB" sz="1200" dirty="0" smtClean="0">
              <a:solidFill>
                <a:srgbClr val="0070C0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en-US" sz="1200" dirty="0" err="1" smtClean="0">
                <a:solidFill>
                  <a:srgbClr val="0070C0"/>
                </a:solidFill>
              </a:rPr>
              <a:t>Kako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biste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opisali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njegovo</a:t>
            </a:r>
            <a:r>
              <a:rPr lang="en-US" sz="1200" dirty="0" smtClean="0">
                <a:solidFill>
                  <a:srgbClr val="0070C0"/>
                </a:solidFill>
              </a:rPr>
              <a:t>/</a:t>
            </a:r>
            <a:r>
              <a:rPr lang="en-US" sz="1200" dirty="0" err="1" smtClean="0">
                <a:solidFill>
                  <a:srgbClr val="0070C0"/>
                </a:solidFill>
              </a:rPr>
              <a:t>njeno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uključivanje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i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učestvovanje</a:t>
            </a:r>
            <a:r>
              <a:rPr lang="en-US" sz="1200" dirty="0" smtClean="0">
                <a:solidFill>
                  <a:srgbClr val="0070C0"/>
                </a:solidFill>
              </a:rPr>
              <a:t> u </a:t>
            </a:r>
            <a:r>
              <a:rPr lang="en-US" sz="1200" dirty="0" err="1" smtClean="0">
                <a:solidFill>
                  <a:srgbClr val="0070C0"/>
                </a:solidFill>
              </a:rPr>
              <a:t>aktivnostima</a:t>
            </a:r>
            <a:r>
              <a:rPr lang="en-US" sz="1200" dirty="0" smtClean="0">
                <a:solidFill>
                  <a:srgbClr val="0070C0"/>
                </a:solidFill>
              </a:rPr>
              <a:t>, </a:t>
            </a:r>
            <a:r>
              <a:rPr lang="en-US" sz="1200" dirty="0" err="1" smtClean="0">
                <a:solidFill>
                  <a:srgbClr val="0070C0"/>
                </a:solidFill>
              </a:rPr>
              <a:t>donošenju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odluka</a:t>
            </a:r>
            <a:r>
              <a:rPr lang="en-US" sz="1200" dirty="0" smtClean="0">
                <a:solidFill>
                  <a:srgbClr val="0070C0"/>
                </a:solidFill>
              </a:rPr>
              <a:t>, </a:t>
            </a:r>
            <a:r>
              <a:rPr lang="en-US" sz="1200" dirty="0" err="1" smtClean="0">
                <a:solidFill>
                  <a:srgbClr val="0070C0"/>
                </a:solidFill>
              </a:rPr>
              <a:t>pravljenju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izbora</a:t>
            </a:r>
            <a:r>
              <a:rPr lang="en-US" sz="1200" dirty="0" smtClean="0">
                <a:solidFill>
                  <a:srgbClr val="0070C0"/>
                </a:solidFill>
              </a:rPr>
              <a:t>,..?</a:t>
            </a:r>
            <a:endParaRPr lang="en-GB" sz="1200" dirty="0" smtClean="0">
              <a:solidFill>
                <a:srgbClr val="0070C0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en-US" sz="1200" dirty="0" err="1" smtClean="0">
                <a:solidFill>
                  <a:srgbClr val="0070C0"/>
                </a:solidFill>
              </a:rPr>
              <a:t>Da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li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primećujete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nešto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što</a:t>
            </a:r>
            <a:r>
              <a:rPr lang="en-US" sz="1200" dirty="0" smtClean="0">
                <a:solidFill>
                  <a:srgbClr val="0070C0"/>
                </a:solidFill>
              </a:rPr>
              <a:t> je </a:t>
            </a:r>
            <a:r>
              <a:rPr lang="en-US" sz="1200" dirty="0" err="1" smtClean="0">
                <a:solidFill>
                  <a:srgbClr val="0070C0"/>
                </a:solidFill>
              </a:rPr>
              <a:t>specifično</a:t>
            </a:r>
            <a:r>
              <a:rPr lang="en-US" sz="1200" dirty="0" smtClean="0">
                <a:solidFill>
                  <a:srgbClr val="0070C0"/>
                </a:solidFill>
              </a:rPr>
              <a:t>, </a:t>
            </a:r>
            <a:r>
              <a:rPr lang="en-US" sz="1200" dirty="0" err="1" smtClean="0">
                <a:solidFill>
                  <a:srgbClr val="0070C0"/>
                </a:solidFill>
              </a:rPr>
              <a:t>drugačije</a:t>
            </a:r>
            <a:r>
              <a:rPr lang="en-US" sz="1200" dirty="0" smtClean="0">
                <a:solidFill>
                  <a:srgbClr val="0070C0"/>
                </a:solidFill>
              </a:rPr>
              <a:t> u </a:t>
            </a:r>
            <a:r>
              <a:rPr lang="en-US" sz="1200" dirty="0" err="1" smtClean="0">
                <a:solidFill>
                  <a:srgbClr val="0070C0"/>
                </a:solidFill>
              </a:rPr>
              <a:t>odnosu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nadrugu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decu</a:t>
            </a:r>
            <a:r>
              <a:rPr lang="en-US" sz="1200" dirty="0" smtClean="0">
                <a:solidFill>
                  <a:srgbClr val="0070C0"/>
                </a:solidFill>
              </a:rPr>
              <a:t>  </a:t>
            </a:r>
            <a:r>
              <a:rPr lang="en-US" sz="1200" dirty="0" err="1" smtClean="0">
                <a:solidFill>
                  <a:srgbClr val="0070C0"/>
                </a:solidFill>
              </a:rPr>
              <a:t>iz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porodice</a:t>
            </a:r>
            <a:r>
              <a:rPr lang="en-US" sz="1200" dirty="0" smtClean="0">
                <a:solidFill>
                  <a:srgbClr val="0070C0"/>
                </a:solidFill>
              </a:rPr>
              <a:t>?</a:t>
            </a:r>
            <a:endParaRPr lang="en-GB" sz="1200" dirty="0" smtClean="0">
              <a:solidFill>
                <a:srgbClr val="0070C0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en-US" sz="1200" dirty="0" err="1" smtClean="0">
                <a:solidFill>
                  <a:srgbClr val="0070C0"/>
                </a:solidFill>
              </a:rPr>
              <a:t>Koliko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vam</a:t>
            </a:r>
            <a:r>
              <a:rPr lang="en-US" sz="1200" dirty="0" smtClean="0">
                <a:solidFill>
                  <a:srgbClr val="0070C0"/>
                </a:solidFill>
              </a:rPr>
              <a:t> se </a:t>
            </a:r>
            <a:r>
              <a:rPr lang="en-US" sz="1200" dirty="0" err="1" smtClean="0">
                <a:solidFill>
                  <a:srgbClr val="0070C0"/>
                </a:solidFill>
              </a:rPr>
              <a:t>čini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da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pokazuje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razumevanje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i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interesovanje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za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svakodnevne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aktivnosti</a:t>
            </a:r>
            <a:r>
              <a:rPr lang="en-US" sz="1200" dirty="0" smtClean="0">
                <a:solidFill>
                  <a:srgbClr val="0070C0"/>
                </a:solidFill>
              </a:rPr>
              <a:t> u </a:t>
            </a:r>
            <a:r>
              <a:rPr lang="en-US" sz="1200" dirty="0" err="1" smtClean="0">
                <a:solidFill>
                  <a:srgbClr val="0070C0"/>
                </a:solidFill>
              </a:rPr>
              <a:t>porodičnom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ili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širem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okruženju</a:t>
            </a:r>
            <a:r>
              <a:rPr lang="en-US" sz="1200" dirty="0" smtClean="0">
                <a:solidFill>
                  <a:srgbClr val="0070C0"/>
                </a:solidFill>
              </a:rPr>
              <a:t>?</a:t>
            </a:r>
            <a:endParaRPr lang="en-GB" sz="1200" dirty="0" smtClean="0">
              <a:solidFill>
                <a:srgbClr val="0070C0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en-US" sz="1200" dirty="0" err="1" smtClean="0">
                <a:solidFill>
                  <a:srgbClr val="0070C0"/>
                </a:solidFill>
              </a:rPr>
              <a:t>Kako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dete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upravlja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svojim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emocijama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i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razume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emocije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drugih</a:t>
            </a:r>
            <a:r>
              <a:rPr lang="en-US" sz="1200" dirty="0" smtClean="0">
                <a:solidFill>
                  <a:srgbClr val="0070C0"/>
                </a:solidFill>
              </a:rPr>
              <a:t>? –</a:t>
            </a:r>
            <a:r>
              <a:rPr lang="en-US" sz="1200" dirty="0" err="1" smtClean="0">
                <a:solidFill>
                  <a:srgbClr val="0070C0"/>
                </a:solidFill>
              </a:rPr>
              <a:t>opisati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jednu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ili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više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situacija</a:t>
            </a:r>
            <a:r>
              <a:rPr lang="en-US" sz="1200" dirty="0" smtClean="0">
                <a:solidFill>
                  <a:srgbClr val="0070C0"/>
                </a:solidFill>
              </a:rPr>
              <a:t>. </a:t>
            </a:r>
            <a:endParaRPr lang="en-GB" sz="1200" dirty="0" smtClean="0">
              <a:solidFill>
                <a:srgbClr val="0070C0"/>
              </a:solidFill>
            </a:endParaRPr>
          </a:p>
          <a:p>
            <a:pPr lvl="0">
              <a:buFont typeface="+mj-lt"/>
              <a:buAutoNum type="arabicPeriod"/>
            </a:pPr>
            <a:r>
              <a:rPr lang="en-US" sz="1200" dirty="0" smtClean="0">
                <a:solidFill>
                  <a:srgbClr val="0070C0"/>
                </a:solidFill>
              </a:rPr>
              <a:t>Ume </a:t>
            </a:r>
            <a:r>
              <a:rPr lang="en-US" sz="1200" dirty="0" err="1" smtClean="0">
                <a:solidFill>
                  <a:srgbClr val="0070C0"/>
                </a:solidFill>
              </a:rPr>
              <a:t>li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Vaše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dete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da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odlaže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svoje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želje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i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prihvata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želje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i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očekivanja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drugih</a:t>
            </a:r>
            <a:r>
              <a:rPr lang="en-US" sz="1200" dirty="0" smtClean="0">
                <a:solidFill>
                  <a:srgbClr val="0070C0"/>
                </a:solidFill>
              </a:rPr>
              <a:t>?-</a:t>
            </a:r>
            <a:r>
              <a:rPr lang="en-US" sz="1200" dirty="0" err="1" smtClean="0">
                <a:solidFill>
                  <a:srgbClr val="0070C0"/>
                </a:solidFill>
              </a:rPr>
              <a:t>navedite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neku</a:t>
            </a:r>
            <a:r>
              <a:rPr lang="en-US" sz="1200" dirty="0" smtClean="0">
                <a:solidFill>
                  <a:srgbClr val="0070C0"/>
                </a:solidFill>
              </a:rPr>
              <a:t> </a:t>
            </a:r>
            <a:r>
              <a:rPr lang="en-US" sz="1200" dirty="0" err="1" smtClean="0">
                <a:solidFill>
                  <a:srgbClr val="0070C0"/>
                </a:solidFill>
              </a:rPr>
              <a:t>situaciju</a:t>
            </a:r>
            <a:r>
              <a:rPr lang="en-US" sz="1200" dirty="0" smtClean="0">
                <a:solidFill>
                  <a:srgbClr val="0070C0"/>
                </a:solidFill>
              </a:rPr>
              <a:t>. </a:t>
            </a:r>
            <a:endParaRPr lang="en-GB" sz="1200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en-GB" sz="1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3300" dirty="0" err="1" smtClean="0">
                <a:solidFill>
                  <a:srgbClr val="0070C0"/>
                </a:solidFill>
              </a:rPr>
              <a:t>Ko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najčešće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zna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da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napravi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najbolji</a:t>
            </a:r>
            <a:r>
              <a:rPr lang="en-US" sz="3300" dirty="0" smtClean="0">
                <a:solidFill>
                  <a:srgbClr val="0070C0"/>
                </a:solidFill>
              </a:rPr>
              <a:t> plan </a:t>
            </a:r>
            <a:r>
              <a:rPr lang="en-US" sz="3300" dirty="0" err="1" smtClean="0">
                <a:solidFill>
                  <a:srgbClr val="0070C0"/>
                </a:solidFill>
              </a:rPr>
              <a:t>za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nešto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što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treba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zajedno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da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radite</a:t>
            </a:r>
            <a:r>
              <a:rPr lang="en-US" sz="3300" dirty="0" smtClean="0">
                <a:solidFill>
                  <a:srgbClr val="0070C0"/>
                </a:solidFill>
              </a:rPr>
              <a:t>? </a:t>
            </a:r>
            <a:endParaRPr lang="en-GB" sz="3300" dirty="0" smtClean="0">
              <a:solidFill>
                <a:srgbClr val="0070C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sz="3300" dirty="0" err="1" smtClean="0">
                <a:solidFill>
                  <a:srgbClr val="0070C0"/>
                </a:solidFill>
              </a:rPr>
              <a:t>Ko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daje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najbolje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ideje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sa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kojima</a:t>
            </a:r>
            <a:r>
              <a:rPr lang="en-US" sz="3300" dirty="0" smtClean="0">
                <a:solidFill>
                  <a:srgbClr val="0070C0"/>
                </a:solidFill>
              </a:rPr>
              <a:t> se </a:t>
            </a:r>
            <a:r>
              <a:rPr lang="en-US" sz="3300" dirty="0" err="1" smtClean="0">
                <a:solidFill>
                  <a:srgbClr val="0070C0"/>
                </a:solidFill>
              </a:rPr>
              <a:t>najčešće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slažeš</a:t>
            </a:r>
            <a:r>
              <a:rPr lang="en-US" sz="3300" dirty="0" smtClean="0">
                <a:solidFill>
                  <a:srgbClr val="0070C0"/>
                </a:solidFill>
              </a:rPr>
              <a:t>?</a:t>
            </a:r>
            <a:endParaRPr lang="en-GB" sz="3300" dirty="0" smtClean="0">
              <a:solidFill>
                <a:srgbClr val="0070C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sz="3300" dirty="0" err="1" smtClean="0">
                <a:solidFill>
                  <a:srgbClr val="0070C0"/>
                </a:solidFill>
              </a:rPr>
              <a:t>Ko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od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tvojih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drugara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najviše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razume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kako</a:t>
            </a:r>
            <a:r>
              <a:rPr lang="en-US" sz="3300" dirty="0" smtClean="0">
                <a:solidFill>
                  <a:srgbClr val="0070C0"/>
                </a:solidFill>
              </a:rPr>
              <a:t> se </a:t>
            </a:r>
            <a:r>
              <a:rPr lang="en-US" sz="3300" dirty="0" err="1" smtClean="0">
                <a:solidFill>
                  <a:srgbClr val="0070C0"/>
                </a:solidFill>
              </a:rPr>
              <a:t>ti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osećaš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i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šta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ti</a:t>
            </a:r>
            <a:r>
              <a:rPr lang="en-US" sz="3300" dirty="0" smtClean="0">
                <a:solidFill>
                  <a:srgbClr val="0070C0"/>
                </a:solidFill>
              </a:rPr>
              <a:t> je </a:t>
            </a:r>
            <a:r>
              <a:rPr lang="en-US" sz="3300" dirty="0" err="1" smtClean="0">
                <a:solidFill>
                  <a:srgbClr val="0070C0"/>
                </a:solidFill>
              </a:rPr>
              <a:t>potrebno</a:t>
            </a:r>
            <a:r>
              <a:rPr lang="en-US" sz="3300" dirty="0" smtClean="0">
                <a:solidFill>
                  <a:srgbClr val="0070C0"/>
                </a:solidFill>
              </a:rPr>
              <a:t>?</a:t>
            </a:r>
            <a:endParaRPr lang="en-GB" sz="3300" dirty="0" smtClean="0">
              <a:solidFill>
                <a:srgbClr val="0070C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sz="3300" dirty="0" err="1" smtClean="0">
                <a:solidFill>
                  <a:srgbClr val="0070C0"/>
                </a:solidFill>
              </a:rPr>
              <a:t>Ko</a:t>
            </a:r>
            <a:r>
              <a:rPr lang="en-US" sz="3300" dirty="0" smtClean="0">
                <a:solidFill>
                  <a:srgbClr val="0070C0"/>
                </a:solidFill>
              </a:rPr>
              <a:t> je </a:t>
            </a:r>
            <a:r>
              <a:rPr lang="en-US" sz="3300" dirty="0" err="1" smtClean="0">
                <a:solidFill>
                  <a:srgbClr val="0070C0"/>
                </a:solidFill>
              </a:rPr>
              <a:t>najviše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spreman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i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ume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da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pomogne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ako</a:t>
            </a:r>
            <a:r>
              <a:rPr lang="en-US" sz="3300" dirty="0" smtClean="0">
                <a:solidFill>
                  <a:srgbClr val="0070C0"/>
                </a:solidFill>
              </a:rPr>
              <a:t> se </a:t>
            </a:r>
            <a:r>
              <a:rPr lang="en-US" sz="3300" dirty="0" err="1" smtClean="0">
                <a:solidFill>
                  <a:srgbClr val="0070C0"/>
                </a:solidFill>
              </a:rPr>
              <a:t>neko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posvađa</a:t>
            </a:r>
            <a:r>
              <a:rPr lang="en-US" sz="3300" dirty="0" smtClean="0">
                <a:solidFill>
                  <a:srgbClr val="0070C0"/>
                </a:solidFill>
              </a:rPr>
              <a:t>?</a:t>
            </a:r>
            <a:endParaRPr lang="en-GB" sz="3300" dirty="0" smtClean="0">
              <a:solidFill>
                <a:srgbClr val="0070C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sz="3300" dirty="0" err="1" smtClean="0">
                <a:solidFill>
                  <a:srgbClr val="0070C0"/>
                </a:solidFill>
              </a:rPr>
              <a:t>Ko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od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drugova</a:t>
            </a:r>
            <a:r>
              <a:rPr lang="en-US" sz="3300" dirty="0" smtClean="0">
                <a:solidFill>
                  <a:srgbClr val="0070C0"/>
                </a:solidFill>
              </a:rPr>
              <a:t>/</a:t>
            </a:r>
            <a:r>
              <a:rPr lang="en-US" sz="3300" dirty="0" err="1" smtClean="0">
                <a:solidFill>
                  <a:srgbClr val="0070C0"/>
                </a:solidFill>
              </a:rPr>
              <a:t>drugarica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te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najčešće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uteši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ako</a:t>
            </a:r>
            <a:r>
              <a:rPr lang="en-US" sz="3300" dirty="0" smtClean="0">
                <a:solidFill>
                  <a:srgbClr val="0070C0"/>
                </a:solidFill>
              </a:rPr>
              <a:t> se </a:t>
            </a:r>
            <a:r>
              <a:rPr lang="en-US" sz="3300" dirty="0" err="1" smtClean="0">
                <a:solidFill>
                  <a:srgbClr val="0070C0"/>
                </a:solidFill>
              </a:rPr>
              <a:t>zbog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nečega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rastužiš</a:t>
            </a:r>
            <a:r>
              <a:rPr lang="en-US" sz="3300" dirty="0" smtClean="0">
                <a:solidFill>
                  <a:srgbClr val="0070C0"/>
                </a:solidFill>
              </a:rPr>
              <a:t>? </a:t>
            </a:r>
            <a:r>
              <a:rPr lang="en-US" sz="3300" dirty="0" err="1" smtClean="0">
                <a:solidFill>
                  <a:srgbClr val="0070C0"/>
                </a:solidFill>
              </a:rPr>
              <a:t>Kako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te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uteši</a:t>
            </a:r>
            <a:r>
              <a:rPr lang="en-US" sz="3300" dirty="0" smtClean="0">
                <a:solidFill>
                  <a:srgbClr val="0070C0"/>
                </a:solidFill>
              </a:rPr>
              <a:t>? </a:t>
            </a:r>
            <a:endParaRPr lang="en-GB" sz="3300" dirty="0" smtClean="0">
              <a:solidFill>
                <a:srgbClr val="0070C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sz="3300" dirty="0" smtClean="0">
                <a:solidFill>
                  <a:srgbClr val="0070C0"/>
                </a:solidFill>
              </a:rPr>
              <a:t>S </a:t>
            </a:r>
            <a:r>
              <a:rPr lang="en-US" sz="3300" dirty="0" err="1" smtClean="0">
                <a:solidFill>
                  <a:srgbClr val="0070C0"/>
                </a:solidFill>
              </a:rPr>
              <a:t>kim</a:t>
            </a:r>
            <a:r>
              <a:rPr lang="en-US" sz="3300" dirty="0" smtClean="0">
                <a:solidFill>
                  <a:srgbClr val="0070C0"/>
                </a:solidFill>
              </a:rPr>
              <a:t> bi se </a:t>
            </a:r>
            <a:r>
              <a:rPr lang="en-US" sz="3300" dirty="0" err="1" smtClean="0">
                <a:solidFill>
                  <a:srgbClr val="0070C0"/>
                </a:solidFill>
              </a:rPr>
              <a:t>najčešće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složio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kada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treba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nešto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da</a:t>
            </a:r>
            <a:r>
              <a:rPr lang="en-US" sz="3300" dirty="0" smtClean="0">
                <a:solidFill>
                  <a:srgbClr val="0070C0"/>
                </a:solidFill>
              </a:rPr>
              <a:t> se </a:t>
            </a:r>
            <a:r>
              <a:rPr lang="en-US" sz="3300" dirty="0" err="1" smtClean="0">
                <a:solidFill>
                  <a:srgbClr val="0070C0"/>
                </a:solidFill>
              </a:rPr>
              <a:t>odluči</a:t>
            </a:r>
            <a:r>
              <a:rPr lang="en-US" sz="3300" dirty="0" smtClean="0">
                <a:solidFill>
                  <a:srgbClr val="0070C0"/>
                </a:solidFill>
              </a:rPr>
              <a:t>?</a:t>
            </a:r>
            <a:r>
              <a:rPr lang="en-GB" sz="3300" dirty="0" smtClean="0">
                <a:solidFill>
                  <a:srgbClr val="0070C0"/>
                </a:solidFill>
              </a:rPr>
              <a:t> 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300" dirty="0" err="1" smtClean="0">
                <a:solidFill>
                  <a:srgbClr val="0070C0"/>
                </a:solidFill>
              </a:rPr>
              <a:t>Ako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bismo</a:t>
            </a:r>
            <a:r>
              <a:rPr lang="en-US" sz="3300" dirty="0" smtClean="0">
                <a:solidFill>
                  <a:srgbClr val="0070C0"/>
                </a:solidFill>
              </a:rPr>
              <a:t>  </a:t>
            </a:r>
            <a:r>
              <a:rPr lang="en-US" sz="3300" dirty="0" err="1" smtClean="0">
                <a:solidFill>
                  <a:srgbClr val="0070C0"/>
                </a:solidFill>
              </a:rPr>
              <a:t>otišli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na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neki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izlet</a:t>
            </a:r>
            <a:r>
              <a:rPr lang="en-US" sz="3300" dirty="0" smtClean="0">
                <a:solidFill>
                  <a:srgbClr val="0070C0"/>
                </a:solidFill>
              </a:rPr>
              <a:t> (u </a:t>
            </a:r>
            <a:r>
              <a:rPr lang="en-US" sz="3300" dirty="0" err="1" smtClean="0">
                <a:solidFill>
                  <a:srgbClr val="0070C0"/>
                </a:solidFill>
              </a:rPr>
              <a:t>šumu</a:t>
            </a:r>
            <a:r>
              <a:rPr lang="en-US" sz="3300" dirty="0" smtClean="0">
                <a:solidFill>
                  <a:srgbClr val="0070C0"/>
                </a:solidFill>
              </a:rPr>
              <a:t>, </a:t>
            </a:r>
            <a:r>
              <a:rPr lang="en-US" sz="3300" dirty="0" err="1" smtClean="0">
                <a:solidFill>
                  <a:srgbClr val="0070C0"/>
                </a:solidFill>
              </a:rPr>
              <a:t>na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planinu</a:t>
            </a:r>
            <a:r>
              <a:rPr lang="en-US" sz="3300" dirty="0" smtClean="0">
                <a:solidFill>
                  <a:srgbClr val="0070C0"/>
                </a:solidFill>
              </a:rPr>
              <a:t>…), </a:t>
            </a:r>
            <a:r>
              <a:rPr lang="en-US" sz="3300" dirty="0" err="1" smtClean="0">
                <a:solidFill>
                  <a:srgbClr val="0070C0"/>
                </a:solidFill>
              </a:rPr>
              <a:t>ko</a:t>
            </a:r>
            <a:r>
              <a:rPr lang="en-US" sz="3300" dirty="0" smtClean="0">
                <a:solidFill>
                  <a:srgbClr val="0070C0"/>
                </a:solidFill>
              </a:rPr>
              <a:t> bi </a:t>
            </a:r>
            <a:r>
              <a:rPr lang="en-US" sz="3300" dirty="0" err="1" smtClean="0">
                <a:solidFill>
                  <a:srgbClr val="0070C0"/>
                </a:solidFill>
              </a:rPr>
              <a:t>mogao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da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napravi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najbolji</a:t>
            </a:r>
            <a:r>
              <a:rPr lang="en-US" sz="3300" dirty="0" smtClean="0">
                <a:solidFill>
                  <a:srgbClr val="0070C0"/>
                </a:solidFill>
              </a:rPr>
              <a:t> plan </a:t>
            </a:r>
            <a:r>
              <a:rPr lang="en-US" sz="3300" dirty="0" err="1" smtClean="0">
                <a:solidFill>
                  <a:srgbClr val="0070C0"/>
                </a:solidFill>
              </a:rPr>
              <a:t>kako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da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provedete</a:t>
            </a:r>
            <a:r>
              <a:rPr lang="en-US" sz="3300" dirty="0" smtClean="0">
                <a:solidFill>
                  <a:srgbClr val="0070C0"/>
                </a:solidFill>
              </a:rPr>
              <a:t> </a:t>
            </a:r>
            <a:r>
              <a:rPr lang="en-US" sz="3300" dirty="0" err="1" smtClean="0">
                <a:solidFill>
                  <a:srgbClr val="0070C0"/>
                </a:solidFill>
              </a:rPr>
              <a:t>dan</a:t>
            </a:r>
            <a:r>
              <a:rPr lang="en-US" sz="3300" dirty="0" smtClean="0">
                <a:solidFill>
                  <a:srgbClr val="0070C0"/>
                </a:solidFill>
              </a:rPr>
              <a:t>?</a:t>
            </a:r>
            <a:endParaRPr lang="en-GB" sz="3300" dirty="0" smtClean="0">
              <a:solidFill>
                <a:srgbClr val="0070C0"/>
              </a:solidFill>
            </a:endParaRPr>
          </a:p>
          <a:p>
            <a:pPr marL="514350" indent="-514350">
              <a:buNone/>
            </a:pPr>
            <a:endParaRPr lang="en-GB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sz="3600" b="1" dirty="0" smtClean="0">
                <a:solidFill>
                  <a:srgbClr val="00B050"/>
                </a:solidFill>
              </a:rPr>
              <a:t/>
            </a:r>
            <a:br>
              <a:rPr lang="sr-Latn-RS" sz="3600" b="1" dirty="0" smtClean="0">
                <a:solidFill>
                  <a:srgbClr val="00B050"/>
                </a:solidFill>
              </a:rPr>
            </a:br>
            <a:r>
              <a:rPr lang="en-GB" sz="3600" b="1" dirty="0" smtClean="0">
                <a:solidFill>
                  <a:srgbClr val="00B050"/>
                </a:solidFill>
              </a:rPr>
              <a:t>OBLAST UČENJE</a:t>
            </a:r>
            <a:r>
              <a:rPr lang="sr-Latn-RS" sz="3600" b="1" dirty="0" smtClean="0">
                <a:solidFill>
                  <a:srgbClr val="00B050"/>
                </a:solidFill>
              </a:rPr>
              <a:t/>
            </a:r>
            <a:br>
              <a:rPr lang="sr-Latn-RS" sz="3600" b="1" dirty="0" smtClean="0">
                <a:solidFill>
                  <a:srgbClr val="00B050"/>
                </a:solidFill>
              </a:rPr>
            </a:br>
            <a:r>
              <a:rPr lang="en-GB" sz="3600" b="1" dirty="0" smtClean="0"/>
              <a:t> PITANJA </a:t>
            </a:r>
            <a:r>
              <a:rPr lang="en-GB" sz="3600" b="1" u="sng" dirty="0" smtClean="0"/>
              <a:t>ZA VASPITAČE</a:t>
            </a:r>
            <a:r>
              <a:rPr lang="en-GB" dirty="0" smtClean="0">
                <a:solidFill>
                  <a:srgbClr val="00B050"/>
                </a:solidFill>
              </a:rPr>
              <a:t/>
            </a:r>
            <a:br>
              <a:rPr lang="en-GB" dirty="0" smtClean="0">
                <a:solidFill>
                  <a:srgbClr val="00B050"/>
                </a:solidFill>
              </a:rPr>
            </a:b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58924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de-DE" sz="6200" dirty="0" smtClean="0">
                <a:solidFill>
                  <a:srgbClr val="00B050"/>
                </a:solidFill>
              </a:rPr>
              <a:t>1. </a:t>
            </a:r>
            <a:r>
              <a:rPr lang="de-DE" sz="7200" dirty="0" smtClean="0">
                <a:solidFill>
                  <a:srgbClr val="00B050"/>
                </a:solidFill>
              </a:rPr>
              <a:t>Da li i za koje oblasti dete ispoljava posebnu zainteresovanost? </a:t>
            </a:r>
            <a:endParaRPr lang="en-GB" sz="7200" dirty="0" smtClean="0">
              <a:solidFill>
                <a:srgbClr val="00B050"/>
              </a:solidFill>
            </a:endParaRPr>
          </a:p>
          <a:p>
            <a:pPr>
              <a:buNone/>
            </a:pPr>
            <a:r>
              <a:rPr lang="en-GB" sz="7200" dirty="0" smtClean="0">
                <a:solidFill>
                  <a:srgbClr val="00B050"/>
                </a:solidFill>
              </a:rPr>
              <a:t>2. </a:t>
            </a:r>
            <a:r>
              <a:rPr lang="en-GB" sz="7200" dirty="0" err="1" smtClean="0">
                <a:solidFill>
                  <a:srgbClr val="00B050"/>
                </a:solidFill>
              </a:rPr>
              <a:t>Koje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su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jake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strane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deteta</a:t>
            </a:r>
            <a:r>
              <a:rPr lang="en-GB" sz="7200" dirty="0" smtClean="0">
                <a:solidFill>
                  <a:srgbClr val="00B050"/>
                </a:solidFill>
              </a:rPr>
              <a:t> u </a:t>
            </a:r>
            <a:r>
              <a:rPr lang="en-GB" sz="7200" dirty="0" err="1" smtClean="0">
                <a:solidFill>
                  <a:srgbClr val="00B050"/>
                </a:solidFill>
              </a:rPr>
              <a:t>datoj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oblasti</a:t>
            </a:r>
            <a:r>
              <a:rPr lang="en-GB" sz="7200" dirty="0" smtClean="0">
                <a:solidFill>
                  <a:srgbClr val="00B050"/>
                </a:solidFill>
              </a:rPr>
              <a:t> (</a:t>
            </a:r>
            <a:r>
              <a:rPr lang="en-GB" sz="7200" dirty="0" err="1" smtClean="0">
                <a:solidFill>
                  <a:srgbClr val="00B050"/>
                </a:solidFill>
              </a:rPr>
              <a:t>specifični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indikatori</a:t>
            </a:r>
            <a:r>
              <a:rPr lang="en-GB" sz="7200" dirty="0" smtClean="0">
                <a:solidFill>
                  <a:srgbClr val="00B050"/>
                </a:solidFill>
              </a:rPr>
              <a:t>)?</a:t>
            </a:r>
          </a:p>
          <a:p>
            <a:pPr>
              <a:buNone/>
            </a:pPr>
            <a:r>
              <a:rPr lang="en-GB" sz="7200" dirty="0" smtClean="0">
                <a:solidFill>
                  <a:srgbClr val="00B050"/>
                </a:solidFill>
              </a:rPr>
              <a:t>3. Na </a:t>
            </a:r>
            <a:r>
              <a:rPr lang="en-GB" sz="7200" dirty="0" err="1" smtClean="0">
                <a:solidFill>
                  <a:srgbClr val="00B050"/>
                </a:solidFill>
              </a:rPr>
              <a:t>koje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načine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dete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najlakše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uči</a:t>
            </a:r>
            <a:r>
              <a:rPr lang="en-GB" sz="7200" dirty="0" smtClean="0">
                <a:solidFill>
                  <a:srgbClr val="00B050"/>
                </a:solidFill>
              </a:rPr>
              <a:t>? </a:t>
            </a:r>
            <a:r>
              <a:rPr lang="en-GB" sz="7200" dirty="0" err="1" smtClean="0">
                <a:solidFill>
                  <a:srgbClr val="00B050"/>
                </a:solidFill>
              </a:rPr>
              <a:t>Navedite</a:t>
            </a:r>
            <a:r>
              <a:rPr lang="en-GB" sz="7200" dirty="0" smtClean="0">
                <a:solidFill>
                  <a:srgbClr val="00B050"/>
                </a:solidFill>
              </a:rPr>
              <a:t> pet</a:t>
            </a:r>
            <a:r>
              <a:rPr lang="de-DE" sz="7200" dirty="0" smtClean="0">
                <a:solidFill>
                  <a:srgbClr val="00B050"/>
                </a:solidFill>
              </a:rPr>
              <a:t> ključnih reči ili sintagmi kojima biste opisali učenje deteta.</a:t>
            </a:r>
            <a:endParaRPr lang="en-GB" sz="7200" dirty="0" smtClean="0">
              <a:solidFill>
                <a:srgbClr val="00B050"/>
              </a:solidFill>
            </a:endParaRPr>
          </a:p>
          <a:p>
            <a:pPr>
              <a:buNone/>
            </a:pPr>
            <a:r>
              <a:rPr lang="de-DE" sz="7200" dirty="0" smtClean="0">
                <a:solidFill>
                  <a:srgbClr val="00B050"/>
                </a:solidFill>
              </a:rPr>
              <a:t>4. </a:t>
            </a:r>
            <a:r>
              <a:rPr lang="en-GB" sz="7200" dirty="0" err="1" smtClean="0">
                <a:solidFill>
                  <a:srgbClr val="00B050"/>
                </a:solidFill>
              </a:rPr>
              <a:t>Izdvojite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u="sng" dirty="0" err="1" smtClean="0">
                <a:solidFill>
                  <a:srgbClr val="00B050"/>
                </a:solidFill>
              </a:rPr>
              <a:t>najviše</a:t>
            </a:r>
            <a:r>
              <a:rPr lang="en-GB" sz="7200" u="sng" dirty="0" smtClean="0">
                <a:solidFill>
                  <a:srgbClr val="00B050"/>
                </a:solidFill>
              </a:rPr>
              <a:t> tri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od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ponuđenih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specifičnosti</a:t>
            </a:r>
            <a:r>
              <a:rPr lang="en-GB" sz="7200" dirty="0" smtClean="0">
                <a:solidFill>
                  <a:srgbClr val="00B050"/>
                </a:solidFill>
              </a:rPr>
              <a:t>/</a:t>
            </a:r>
            <a:r>
              <a:rPr lang="en-GB" sz="7200" dirty="0" err="1" smtClean="0">
                <a:solidFill>
                  <a:srgbClr val="00B050"/>
                </a:solidFill>
              </a:rPr>
              <a:t>posebnosti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koje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prepoznajete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kao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najupečatljivije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kod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deteta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i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ukratko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opišete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zašto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ste</a:t>
            </a:r>
            <a:r>
              <a:rPr lang="en-GB" sz="7200" dirty="0" smtClean="0">
                <a:solidFill>
                  <a:srgbClr val="00B050"/>
                </a:solidFill>
              </a:rPr>
              <a:t> se </a:t>
            </a:r>
            <a:r>
              <a:rPr lang="en-GB" sz="7200" dirty="0" err="1" smtClean="0">
                <a:solidFill>
                  <a:srgbClr val="00B050"/>
                </a:solidFill>
              </a:rPr>
              <a:t>za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njih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odlučili</a:t>
            </a:r>
            <a:r>
              <a:rPr lang="en-GB" sz="7200" dirty="0" smtClean="0">
                <a:solidFill>
                  <a:srgbClr val="00B050"/>
                </a:solidFill>
              </a:rPr>
              <a:t>: a) </a:t>
            </a:r>
            <a:r>
              <a:rPr lang="en-GB" sz="7200" dirty="0" err="1" smtClean="0">
                <a:solidFill>
                  <a:srgbClr val="00B050"/>
                </a:solidFill>
              </a:rPr>
              <a:t>nezavisnost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i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samopouzdanje</a:t>
            </a:r>
            <a:r>
              <a:rPr lang="en-GB" sz="7200" dirty="0" smtClean="0">
                <a:solidFill>
                  <a:srgbClr val="00B050"/>
                </a:solidFill>
              </a:rPr>
              <a:t>; b) </a:t>
            </a:r>
            <a:r>
              <a:rPr lang="en-GB" sz="7200" dirty="0" err="1" smtClean="0">
                <a:solidFill>
                  <a:srgbClr val="00B050"/>
                </a:solidFill>
              </a:rPr>
              <a:t>nonkonformizam</a:t>
            </a:r>
            <a:r>
              <a:rPr lang="en-GB" sz="7200" dirty="0" smtClean="0">
                <a:solidFill>
                  <a:srgbClr val="00B050"/>
                </a:solidFill>
              </a:rPr>
              <a:t>; c) </a:t>
            </a:r>
            <a:r>
              <a:rPr lang="en-GB" sz="7200" dirty="0" err="1" smtClean="0">
                <a:solidFill>
                  <a:srgbClr val="00B050"/>
                </a:solidFill>
              </a:rPr>
              <a:t>radoznalost</a:t>
            </a:r>
            <a:r>
              <a:rPr lang="en-GB" sz="7200" dirty="0" smtClean="0">
                <a:solidFill>
                  <a:srgbClr val="00B050"/>
                </a:solidFill>
              </a:rPr>
              <a:t> ; d) </a:t>
            </a:r>
            <a:r>
              <a:rPr lang="en-GB" sz="7200" dirty="0" err="1" smtClean="0">
                <a:solidFill>
                  <a:srgbClr val="00B050"/>
                </a:solidFill>
              </a:rPr>
              <a:t>nestrpljivost</a:t>
            </a:r>
            <a:r>
              <a:rPr lang="en-GB" sz="7200" dirty="0" smtClean="0">
                <a:solidFill>
                  <a:srgbClr val="00B050"/>
                </a:solidFill>
              </a:rPr>
              <a:t>; e) </a:t>
            </a:r>
            <a:r>
              <a:rPr lang="en-GB" sz="7200" dirty="0" err="1" smtClean="0">
                <a:solidFill>
                  <a:srgbClr val="00B050"/>
                </a:solidFill>
              </a:rPr>
              <a:t>borbenost</a:t>
            </a:r>
            <a:r>
              <a:rPr lang="en-GB" sz="7200" dirty="0" smtClean="0">
                <a:solidFill>
                  <a:srgbClr val="00B050"/>
                </a:solidFill>
              </a:rPr>
              <a:t>; f) </a:t>
            </a:r>
            <a:r>
              <a:rPr lang="en-GB" sz="7200" dirty="0" err="1" smtClean="0">
                <a:solidFill>
                  <a:srgbClr val="00B050"/>
                </a:solidFill>
              </a:rPr>
              <a:t>preferencije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prema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imaginativnom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ponašanju</a:t>
            </a:r>
            <a:r>
              <a:rPr lang="en-GB" sz="7200" dirty="0" smtClean="0">
                <a:solidFill>
                  <a:srgbClr val="00B050"/>
                </a:solidFill>
              </a:rPr>
              <a:t> (</a:t>
            </a:r>
            <a:r>
              <a:rPr lang="en-GB" sz="7200" dirty="0" err="1" smtClean="0">
                <a:solidFill>
                  <a:srgbClr val="00B050"/>
                </a:solidFill>
              </a:rPr>
              <a:t>sklonost</a:t>
            </a:r>
            <a:r>
              <a:rPr lang="en-GB" sz="7200" dirty="0" smtClean="0">
                <a:solidFill>
                  <a:srgbClr val="00B050"/>
                </a:solidFill>
              </a:rPr>
              <a:t> ka </a:t>
            </a:r>
            <a:r>
              <a:rPr lang="en-GB" sz="7200" dirty="0" err="1" smtClean="0">
                <a:solidFill>
                  <a:srgbClr val="00B050"/>
                </a:solidFill>
              </a:rPr>
              <a:t>intuitivnom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spram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čulnog</a:t>
            </a:r>
            <a:r>
              <a:rPr lang="en-GB" sz="7200" dirty="0" smtClean="0">
                <a:solidFill>
                  <a:srgbClr val="00B050"/>
                </a:solidFill>
              </a:rPr>
              <a:t>); g) </a:t>
            </a:r>
            <a:r>
              <a:rPr lang="en-GB" sz="7200" dirty="0" err="1" smtClean="0">
                <a:solidFill>
                  <a:srgbClr val="00B050"/>
                </a:solidFill>
              </a:rPr>
              <a:t>oluja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ideja</a:t>
            </a:r>
            <a:r>
              <a:rPr lang="en-GB" sz="7200" dirty="0" smtClean="0">
                <a:solidFill>
                  <a:srgbClr val="00B050"/>
                </a:solidFill>
              </a:rPr>
              <a:t>; h) </a:t>
            </a:r>
            <a:r>
              <a:rPr lang="en-GB" sz="7200" dirty="0" err="1" smtClean="0">
                <a:solidFill>
                  <a:srgbClr val="00B050"/>
                </a:solidFill>
              </a:rPr>
              <a:t>sklonost</a:t>
            </a:r>
            <a:r>
              <a:rPr lang="en-GB" sz="7200" dirty="0" smtClean="0">
                <a:solidFill>
                  <a:srgbClr val="00B050"/>
                </a:solidFill>
              </a:rPr>
              <a:t> ka </a:t>
            </a:r>
            <a:r>
              <a:rPr lang="en-GB" sz="7200" dirty="0" err="1" smtClean="0">
                <a:solidFill>
                  <a:srgbClr val="00B050"/>
                </a:solidFill>
              </a:rPr>
              <a:t>drugačijem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pristupu</a:t>
            </a:r>
            <a:r>
              <a:rPr lang="en-GB" sz="7200" dirty="0" smtClean="0">
                <a:solidFill>
                  <a:srgbClr val="00B050"/>
                </a:solidFill>
              </a:rPr>
              <a:t>  u </a:t>
            </a:r>
            <a:r>
              <a:rPr lang="en-GB" sz="7200" dirty="0" err="1" smtClean="0">
                <a:solidFill>
                  <a:srgbClr val="00B050"/>
                </a:solidFill>
              </a:rPr>
              <a:t>rešavanju</a:t>
            </a:r>
            <a:r>
              <a:rPr lang="en-GB" sz="7200" dirty="0" smtClean="0">
                <a:solidFill>
                  <a:srgbClr val="00B050"/>
                </a:solidFill>
              </a:rPr>
              <a:t>  </a:t>
            </a:r>
            <a:r>
              <a:rPr lang="en-GB" sz="7200" dirty="0" err="1" smtClean="0">
                <a:solidFill>
                  <a:srgbClr val="00B050"/>
                </a:solidFill>
              </a:rPr>
              <a:t>problema</a:t>
            </a:r>
            <a:r>
              <a:rPr lang="en-GB" sz="7200" dirty="0" smtClean="0">
                <a:solidFill>
                  <a:srgbClr val="00B050"/>
                </a:solidFill>
              </a:rPr>
              <a:t>, </a:t>
            </a:r>
            <a:r>
              <a:rPr lang="en-GB" sz="7200" dirty="0" err="1" smtClean="0">
                <a:solidFill>
                  <a:srgbClr val="00B050"/>
                </a:solidFill>
              </a:rPr>
              <a:t>dolaženju</a:t>
            </a:r>
            <a:r>
              <a:rPr lang="en-GB" sz="7200" dirty="0" smtClean="0">
                <a:solidFill>
                  <a:srgbClr val="00B050"/>
                </a:solidFill>
              </a:rPr>
              <a:t> do </a:t>
            </a:r>
            <a:r>
              <a:rPr lang="en-GB" sz="7200" dirty="0" err="1" smtClean="0">
                <a:solidFill>
                  <a:srgbClr val="00B050"/>
                </a:solidFill>
              </a:rPr>
              <a:t>rešenja</a:t>
            </a:r>
            <a:r>
              <a:rPr lang="en-GB" sz="7200" dirty="0" smtClean="0">
                <a:solidFill>
                  <a:srgbClr val="00B050"/>
                </a:solidFill>
              </a:rPr>
              <a:t>.</a:t>
            </a:r>
          </a:p>
          <a:p>
            <a:pPr>
              <a:buNone/>
            </a:pPr>
            <a:r>
              <a:rPr lang="en-GB" sz="7200" dirty="0" smtClean="0">
                <a:solidFill>
                  <a:srgbClr val="00B050"/>
                </a:solidFill>
              </a:rPr>
              <a:t>5. </a:t>
            </a:r>
            <a:r>
              <a:rPr lang="en-GB" sz="7200" dirty="0" err="1" smtClean="0">
                <a:solidFill>
                  <a:srgbClr val="00B050"/>
                </a:solidFill>
              </a:rPr>
              <a:t>Da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li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prepoznajete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kod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deteta</a:t>
            </a:r>
            <a:r>
              <a:rPr lang="en-GB" sz="7200" dirty="0" smtClean="0">
                <a:solidFill>
                  <a:srgbClr val="00B050"/>
                </a:solidFill>
              </a:rPr>
              <a:t>  </a:t>
            </a:r>
            <a:r>
              <a:rPr lang="en-GB" sz="7200" dirty="0" err="1" smtClean="0">
                <a:solidFill>
                  <a:srgbClr val="00B050"/>
                </a:solidFill>
              </a:rPr>
              <a:t>neku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od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manifestacija</a:t>
            </a:r>
            <a:r>
              <a:rPr lang="en-GB" sz="7200" dirty="0" smtClean="0">
                <a:solidFill>
                  <a:srgbClr val="00B050"/>
                </a:solidFill>
              </a:rPr>
              <a:t>  </a:t>
            </a:r>
            <a:r>
              <a:rPr lang="en-GB" sz="7200" dirty="0" err="1" smtClean="0">
                <a:solidFill>
                  <a:srgbClr val="00B050"/>
                </a:solidFill>
              </a:rPr>
              <a:t>divergentne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produkcije</a:t>
            </a:r>
            <a:r>
              <a:rPr lang="en-GB" sz="7200" dirty="0" smtClean="0">
                <a:solidFill>
                  <a:srgbClr val="00B050"/>
                </a:solidFill>
              </a:rPr>
              <a:t>? </a:t>
            </a:r>
            <a:r>
              <a:rPr lang="en-GB" sz="7200" dirty="0" err="1" smtClean="0">
                <a:solidFill>
                  <a:srgbClr val="00B050"/>
                </a:solidFill>
              </a:rPr>
              <a:t>Koju</a:t>
            </a:r>
            <a:r>
              <a:rPr lang="en-GB" sz="7200" dirty="0" smtClean="0">
                <a:solidFill>
                  <a:srgbClr val="00B050"/>
                </a:solidFill>
              </a:rPr>
              <a:t>? (</a:t>
            </a:r>
            <a:r>
              <a:rPr lang="en-GB" sz="7200" dirty="0" err="1" smtClean="0">
                <a:solidFill>
                  <a:srgbClr val="00B050"/>
                </a:solidFill>
              </a:rPr>
              <a:t>ukratko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opišite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svoje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utiske</a:t>
            </a:r>
            <a:r>
              <a:rPr lang="en-GB" sz="7200" dirty="0" smtClean="0">
                <a:solidFill>
                  <a:srgbClr val="00B050"/>
                </a:solidFill>
              </a:rPr>
              <a:t>): a) </a:t>
            </a:r>
            <a:r>
              <a:rPr lang="en-GB" sz="7200" dirty="0" err="1" smtClean="0">
                <a:solidFill>
                  <a:srgbClr val="00B050"/>
                </a:solidFill>
              </a:rPr>
              <a:t>originalnost</a:t>
            </a:r>
            <a:r>
              <a:rPr lang="en-GB" sz="7200" dirty="0" smtClean="0">
                <a:solidFill>
                  <a:srgbClr val="00B050"/>
                </a:solidFill>
              </a:rPr>
              <a:t> (</a:t>
            </a:r>
            <a:r>
              <a:rPr lang="en-GB" sz="7200" dirty="0" err="1" smtClean="0">
                <a:solidFill>
                  <a:srgbClr val="00B050"/>
                </a:solidFill>
              </a:rPr>
              <a:t>neobični</a:t>
            </a:r>
            <a:r>
              <a:rPr lang="en-GB" sz="7200" dirty="0" smtClean="0">
                <a:solidFill>
                  <a:srgbClr val="00B050"/>
                </a:solidFill>
              </a:rPr>
              <a:t>, </a:t>
            </a:r>
            <a:r>
              <a:rPr lang="en-GB" sz="7200" dirty="0" err="1" smtClean="0">
                <a:solidFill>
                  <a:srgbClr val="00B050"/>
                </a:solidFill>
              </a:rPr>
              <a:t>udaljeni</a:t>
            </a:r>
            <a:r>
              <a:rPr lang="en-GB" sz="7200" dirty="0" smtClean="0">
                <a:solidFill>
                  <a:srgbClr val="00B050"/>
                </a:solidFill>
              </a:rPr>
              <a:t>, </a:t>
            </a:r>
            <a:r>
              <a:rPr lang="en-GB" sz="7200" dirty="0" err="1" smtClean="0">
                <a:solidFill>
                  <a:srgbClr val="00B050"/>
                </a:solidFill>
              </a:rPr>
              <a:t>duhoviti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odgovori</a:t>
            </a:r>
            <a:r>
              <a:rPr lang="en-GB" sz="7200" dirty="0" smtClean="0">
                <a:solidFill>
                  <a:srgbClr val="00B050"/>
                </a:solidFill>
              </a:rPr>
              <a:t>, </a:t>
            </a:r>
            <a:r>
              <a:rPr lang="en-GB" sz="7200" dirty="0" err="1" smtClean="0">
                <a:solidFill>
                  <a:srgbClr val="00B050"/>
                </a:solidFill>
              </a:rPr>
              <a:t>ideje</a:t>
            </a:r>
            <a:r>
              <a:rPr lang="en-GB" sz="7200" dirty="0" smtClean="0">
                <a:solidFill>
                  <a:srgbClr val="00B050"/>
                </a:solidFill>
              </a:rPr>
              <a:t>, </a:t>
            </a:r>
            <a:r>
              <a:rPr lang="en-GB" sz="7200" dirty="0" err="1" smtClean="0">
                <a:solidFill>
                  <a:srgbClr val="00B050"/>
                </a:solidFill>
              </a:rPr>
              <a:t>rešenja</a:t>
            </a:r>
            <a:r>
              <a:rPr lang="en-GB" sz="7200" dirty="0" smtClean="0">
                <a:solidFill>
                  <a:srgbClr val="00B050"/>
                </a:solidFill>
              </a:rPr>
              <a:t>); b) </a:t>
            </a:r>
            <a:r>
              <a:rPr lang="en-GB" sz="7200" dirty="0" err="1" smtClean="0">
                <a:solidFill>
                  <a:srgbClr val="00B050"/>
                </a:solidFill>
              </a:rPr>
              <a:t>fleksibilnost</a:t>
            </a:r>
            <a:r>
              <a:rPr lang="en-GB" sz="7200" dirty="0" smtClean="0">
                <a:solidFill>
                  <a:srgbClr val="00B050"/>
                </a:solidFill>
              </a:rPr>
              <a:t> (</a:t>
            </a:r>
            <a:r>
              <a:rPr lang="en-GB" sz="7200" dirty="0" err="1" smtClean="0">
                <a:solidFill>
                  <a:srgbClr val="00B050"/>
                </a:solidFill>
              </a:rPr>
              <a:t>gipkost</a:t>
            </a:r>
            <a:r>
              <a:rPr lang="en-GB" sz="7200" dirty="0" smtClean="0">
                <a:solidFill>
                  <a:srgbClr val="00B050"/>
                </a:solidFill>
              </a:rPr>
              <a:t>, </a:t>
            </a:r>
            <a:r>
              <a:rPr lang="en-GB" sz="7200" dirty="0" err="1" smtClean="0">
                <a:solidFill>
                  <a:srgbClr val="00B050"/>
                </a:solidFill>
              </a:rPr>
              <a:t>savitljivost</a:t>
            </a:r>
            <a:r>
              <a:rPr lang="en-GB" sz="7200" dirty="0" smtClean="0">
                <a:solidFill>
                  <a:srgbClr val="00B050"/>
                </a:solidFill>
              </a:rPr>
              <a:t> u </a:t>
            </a:r>
            <a:r>
              <a:rPr lang="en-GB" sz="7200" dirty="0" err="1" smtClean="0">
                <a:solidFill>
                  <a:srgbClr val="00B050"/>
                </a:solidFill>
              </a:rPr>
              <a:t>rešavanju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problema</a:t>
            </a:r>
            <a:r>
              <a:rPr lang="en-GB" sz="7200" dirty="0" smtClean="0">
                <a:solidFill>
                  <a:srgbClr val="00B050"/>
                </a:solidFill>
              </a:rPr>
              <a:t>, </a:t>
            </a:r>
            <a:r>
              <a:rPr lang="en-GB" sz="7200" dirty="0" err="1" smtClean="0">
                <a:solidFill>
                  <a:srgbClr val="00B050"/>
                </a:solidFill>
              </a:rPr>
              <a:t>organizaciji</a:t>
            </a:r>
            <a:r>
              <a:rPr lang="en-GB" sz="7200" dirty="0" smtClean="0">
                <a:solidFill>
                  <a:srgbClr val="00B050"/>
                </a:solidFill>
              </a:rPr>
              <a:t>; </a:t>
            </a:r>
            <a:r>
              <a:rPr lang="en-GB" sz="7200" dirty="0" err="1" smtClean="0">
                <a:solidFill>
                  <a:srgbClr val="00B050"/>
                </a:solidFill>
              </a:rPr>
              <a:t>odgovori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različitih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klasa</a:t>
            </a:r>
            <a:r>
              <a:rPr lang="en-GB" sz="7200" dirty="0" smtClean="0">
                <a:solidFill>
                  <a:srgbClr val="00B050"/>
                </a:solidFill>
              </a:rPr>
              <a:t>, </a:t>
            </a:r>
            <a:r>
              <a:rPr lang="en-GB" sz="7200" dirty="0" err="1" smtClean="0">
                <a:solidFill>
                  <a:srgbClr val="00B050"/>
                </a:solidFill>
              </a:rPr>
              <a:t>viševrsni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odgovori</a:t>
            </a:r>
            <a:r>
              <a:rPr lang="en-GB" sz="7200" dirty="0" smtClean="0">
                <a:solidFill>
                  <a:srgbClr val="00B050"/>
                </a:solidFill>
              </a:rPr>
              <a:t>, </a:t>
            </a:r>
            <a:r>
              <a:rPr lang="en-GB" sz="7200" dirty="0" err="1" smtClean="0">
                <a:solidFill>
                  <a:srgbClr val="00B050"/>
                </a:solidFill>
              </a:rPr>
              <a:t>kombinovanje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više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aspekata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i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različitih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strategija</a:t>
            </a:r>
            <a:r>
              <a:rPr lang="en-GB" sz="7200" dirty="0" smtClean="0">
                <a:solidFill>
                  <a:srgbClr val="00B050"/>
                </a:solidFill>
              </a:rPr>
              <a:t> u </a:t>
            </a:r>
            <a:r>
              <a:rPr lang="en-GB" sz="7200" dirty="0" err="1" smtClean="0">
                <a:solidFill>
                  <a:srgbClr val="00B050"/>
                </a:solidFill>
              </a:rPr>
              <a:t>rešavanju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problema</a:t>
            </a:r>
            <a:r>
              <a:rPr lang="en-GB" sz="7200" dirty="0" smtClean="0">
                <a:solidFill>
                  <a:srgbClr val="00B050"/>
                </a:solidFill>
              </a:rPr>
              <a:t>);c) </a:t>
            </a:r>
            <a:r>
              <a:rPr lang="en-GB" sz="7200" dirty="0" err="1" smtClean="0">
                <a:solidFill>
                  <a:srgbClr val="00B050"/>
                </a:solidFill>
              </a:rPr>
              <a:t>fluentnost</a:t>
            </a:r>
            <a:r>
              <a:rPr lang="en-GB" sz="7200" dirty="0" smtClean="0">
                <a:solidFill>
                  <a:srgbClr val="00B050"/>
                </a:solidFill>
              </a:rPr>
              <a:t> – </a:t>
            </a:r>
            <a:r>
              <a:rPr lang="en-GB" sz="7200" dirty="0" err="1" smtClean="0">
                <a:solidFill>
                  <a:srgbClr val="00B050"/>
                </a:solidFill>
              </a:rPr>
              <a:t>posebno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kod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verbalnog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ispoljavanja</a:t>
            </a:r>
            <a:r>
              <a:rPr lang="en-GB" sz="7200" dirty="0" smtClean="0">
                <a:solidFill>
                  <a:srgbClr val="00B050"/>
                </a:solidFill>
              </a:rPr>
              <a:t> (</a:t>
            </a:r>
            <a:r>
              <a:rPr lang="en-GB" sz="7200" dirty="0" err="1" smtClean="0">
                <a:solidFill>
                  <a:srgbClr val="00B050"/>
                </a:solidFill>
              </a:rPr>
              <a:t>produktivnost</a:t>
            </a:r>
            <a:r>
              <a:rPr lang="en-GB" sz="7200" dirty="0" smtClean="0">
                <a:solidFill>
                  <a:srgbClr val="00B050"/>
                </a:solidFill>
              </a:rPr>
              <a:t> u </a:t>
            </a:r>
            <a:r>
              <a:rPr lang="en-GB" sz="7200" dirty="0" err="1" smtClean="0">
                <a:solidFill>
                  <a:srgbClr val="00B050"/>
                </a:solidFill>
              </a:rPr>
              <a:t>većem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broju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ideja</a:t>
            </a:r>
            <a:r>
              <a:rPr lang="en-GB" sz="7200" dirty="0" smtClean="0">
                <a:solidFill>
                  <a:srgbClr val="00B050"/>
                </a:solidFill>
              </a:rPr>
              <a:t>, </a:t>
            </a:r>
            <a:r>
              <a:rPr lang="en-GB" sz="7200" dirty="0" err="1" smtClean="0">
                <a:solidFill>
                  <a:srgbClr val="00B050"/>
                </a:solidFill>
              </a:rPr>
              <a:t>reči</a:t>
            </a:r>
            <a:r>
              <a:rPr lang="en-GB" sz="7200" dirty="0" smtClean="0">
                <a:solidFill>
                  <a:srgbClr val="00B050"/>
                </a:solidFill>
              </a:rPr>
              <a:t>, </a:t>
            </a:r>
            <a:r>
              <a:rPr lang="en-GB" sz="7200" dirty="0" err="1" smtClean="0">
                <a:solidFill>
                  <a:srgbClr val="00B050"/>
                </a:solidFill>
              </a:rPr>
              <a:t>odgovora</a:t>
            </a:r>
            <a:r>
              <a:rPr lang="en-GB" sz="7200" dirty="0" smtClean="0">
                <a:solidFill>
                  <a:srgbClr val="00B050"/>
                </a:solidFill>
              </a:rPr>
              <a:t>, </a:t>
            </a:r>
            <a:r>
              <a:rPr lang="en-GB" sz="7200" dirty="0" err="1" smtClean="0">
                <a:solidFill>
                  <a:srgbClr val="00B050"/>
                </a:solidFill>
              </a:rPr>
              <a:t>posledica</a:t>
            </a:r>
            <a:r>
              <a:rPr lang="en-GB" sz="7200" dirty="0" smtClean="0">
                <a:solidFill>
                  <a:srgbClr val="00B050"/>
                </a:solidFill>
              </a:rPr>
              <a:t>); d) </a:t>
            </a:r>
            <a:r>
              <a:rPr lang="en-GB" sz="7200" dirty="0" err="1" smtClean="0">
                <a:solidFill>
                  <a:srgbClr val="00B050"/>
                </a:solidFill>
              </a:rPr>
              <a:t>elaboracija</a:t>
            </a:r>
            <a:r>
              <a:rPr lang="en-GB" sz="7200" dirty="0" smtClean="0">
                <a:solidFill>
                  <a:srgbClr val="00B050"/>
                </a:solidFill>
              </a:rPr>
              <a:t> (</a:t>
            </a:r>
            <a:r>
              <a:rPr lang="en-GB" sz="7200" dirty="0" err="1" smtClean="0">
                <a:solidFill>
                  <a:srgbClr val="00B050"/>
                </a:solidFill>
              </a:rPr>
              <a:t>dopunjavanje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ideja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detaljima</a:t>
            </a:r>
            <a:r>
              <a:rPr lang="en-GB" sz="7200" dirty="0" smtClean="0">
                <a:solidFill>
                  <a:srgbClr val="00B050"/>
                </a:solidFill>
              </a:rPr>
              <a:t>, </a:t>
            </a:r>
            <a:r>
              <a:rPr lang="en-GB" sz="7200" dirty="0" err="1" smtClean="0">
                <a:solidFill>
                  <a:srgbClr val="00B050"/>
                </a:solidFill>
              </a:rPr>
              <a:t>sposobnost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detaljnije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razrade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plana</a:t>
            </a:r>
            <a:r>
              <a:rPr lang="en-GB" sz="7200" dirty="0" smtClean="0">
                <a:solidFill>
                  <a:srgbClr val="00B050"/>
                </a:solidFill>
              </a:rPr>
              <a:t>).</a:t>
            </a:r>
          </a:p>
          <a:p>
            <a:pPr>
              <a:buNone/>
            </a:pPr>
            <a:r>
              <a:rPr lang="en-GB" sz="7200" dirty="0" smtClean="0">
                <a:solidFill>
                  <a:srgbClr val="00B050"/>
                </a:solidFill>
              </a:rPr>
              <a:t>6. </a:t>
            </a:r>
            <a:r>
              <a:rPr lang="en-GB" sz="7200" dirty="0" err="1" smtClean="0">
                <a:solidFill>
                  <a:srgbClr val="00B050"/>
                </a:solidFill>
              </a:rPr>
              <a:t>Kako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dete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pokazuje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svoje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motoričke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sposobnosti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i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veštine</a:t>
            </a:r>
            <a:r>
              <a:rPr lang="en-GB" sz="7200" dirty="0" smtClean="0">
                <a:solidFill>
                  <a:srgbClr val="00B050"/>
                </a:solidFill>
              </a:rPr>
              <a:t>?</a:t>
            </a:r>
            <a:endParaRPr lang="sr-Latn-RS" sz="7200" dirty="0" smtClean="0">
              <a:solidFill>
                <a:srgbClr val="00B050"/>
              </a:solidFill>
            </a:endParaRPr>
          </a:p>
          <a:p>
            <a:pPr>
              <a:buNone/>
            </a:pPr>
            <a:r>
              <a:rPr lang="en-GB" sz="7200" dirty="0" smtClean="0">
                <a:solidFill>
                  <a:srgbClr val="00B050"/>
                </a:solidFill>
              </a:rPr>
              <a:t>7. Na </a:t>
            </a:r>
            <a:r>
              <a:rPr lang="en-GB" sz="7200" dirty="0" err="1" smtClean="0">
                <a:solidFill>
                  <a:srgbClr val="00B050"/>
                </a:solidFill>
              </a:rPr>
              <a:t>koji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način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dete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izražava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svoju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radoznalost</a:t>
            </a:r>
            <a:r>
              <a:rPr lang="en-GB" sz="7200" dirty="0" smtClean="0">
                <a:solidFill>
                  <a:srgbClr val="00B050"/>
                </a:solidFill>
              </a:rPr>
              <a:t>, </a:t>
            </a:r>
            <a:r>
              <a:rPr lang="en-GB" sz="7200" dirty="0" err="1" smtClean="0">
                <a:solidFill>
                  <a:srgbClr val="00B050"/>
                </a:solidFill>
              </a:rPr>
              <a:t>otvorenost</a:t>
            </a:r>
            <a:r>
              <a:rPr lang="en-GB" sz="7200" dirty="0" smtClean="0">
                <a:solidFill>
                  <a:srgbClr val="00B050"/>
                </a:solidFill>
              </a:rPr>
              <a:t>  </a:t>
            </a:r>
            <a:r>
              <a:rPr lang="en-GB" sz="7200" dirty="0" err="1" smtClean="0">
                <a:solidFill>
                  <a:srgbClr val="00B050"/>
                </a:solidFill>
              </a:rPr>
              <a:t>i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odgovornost</a:t>
            </a:r>
            <a:r>
              <a:rPr lang="en-GB" sz="7200" dirty="0" smtClean="0">
                <a:solidFill>
                  <a:srgbClr val="00B050"/>
                </a:solidFill>
              </a:rPr>
              <a:t>? </a:t>
            </a:r>
          </a:p>
          <a:p>
            <a:pPr>
              <a:buNone/>
            </a:pPr>
            <a:r>
              <a:rPr lang="en-GB" sz="7200" dirty="0" smtClean="0">
                <a:solidFill>
                  <a:srgbClr val="00B050"/>
                </a:solidFill>
              </a:rPr>
              <a:t>8. </a:t>
            </a:r>
            <a:r>
              <a:rPr lang="en-GB" sz="7200" dirty="0" err="1" smtClean="0">
                <a:solidFill>
                  <a:srgbClr val="00B050"/>
                </a:solidFill>
              </a:rPr>
              <a:t>Koliko</a:t>
            </a:r>
            <a:r>
              <a:rPr lang="en-GB" sz="7200" dirty="0" smtClean="0">
                <a:solidFill>
                  <a:srgbClr val="00B050"/>
                </a:solidFill>
              </a:rPr>
              <a:t> je </a:t>
            </a:r>
            <a:r>
              <a:rPr lang="en-GB" sz="7200" dirty="0" err="1" smtClean="0">
                <a:solidFill>
                  <a:srgbClr val="00B050"/>
                </a:solidFill>
              </a:rPr>
              <a:t>dete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uspešno</a:t>
            </a:r>
            <a:r>
              <a:rPr lang="en-GB" sz="7200" dirty="0" smtClean="0">
                <a:solidFill>
                  <a:srgbClr val="00B050"/>
                </a:solidFill>
              </a:rPr>
              <a:t> u </a:t>
            </a:r>
            <a:r>
              <a:rPr lang="en-GB" sz="7200" dirty="0" err="1" smtClean="0">
                <a:solidFill>
                  <a:srgbClr val="00B050"/>
                </a:solidFill>
              </a:rPr>
              <a:t>učenju</a:t>
            </a:r>
            <a:r>
              <a:rPr lang="en-GB" sz="7200" dirty="0" smtClean="0">
                <a:solidFill>
                  <a:srgbClr val="00B050"/>
                </a:solidFill>
              </a:rPr>
              <a:t> (</a:t>
            </a:r>
            <a:r>
              <a:rPr lang="en-GB" sz="7200" dirty="0" err="1" smtClean="0">
                <a:solidFill>
                  <a:srgbClr val="00B050"/>
                </a:solidFill>
              </a:rPr>
              <a:t>da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li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lako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usvaja</a:t>
            </a:r>
            <a:r>
              <a:rPr lang="en-GB" sz="7200" dirty="0" smtClean="0">
                <a:solidFill>
                  <a:srgbClr val="00B050"/>
                </a:solidFill>
              </a:rPr>
              <a:t> nova </a:t>
            </a:r>
            <a:r>
              <a:rPr lang="en-GB" sz="7200" dirty="0" err="1" smtClean="0">
                <a:solidFill>
                  <a:srgbClr val="00B050"/>
                </a:solidFill>
              </a:rPr>
              <a:t>znanja</a:t>
            </a:r>
            <a:r>
              <a:rPr lang="en-GB" sz="7200" dirty="0" smtClean="0">
                <a:solidFill>
                  <a:srgbClr val="00B050"/>
                </a:solidFill>
              </a:rPr>
              <a:t>, </a:t>
            </a:r>
            <a:r>
              <a:rPr lang="en-GB" sz="7200" dirty="0" err="1" smtClean="0">
                <a:solidFill>
                  <a:srgbClr val="00B050"/>
                </a:solidFill>
              </a:rPr>
              <a:t>dobro</a:t>
            </a:r>
            <a:r>
              <a:rPr lang="en-GB" sz="7200" dirty="0" smtClean="0">
                <a:solidFill>
                  <a:srgbClr val="00B050"/>
                </a:solidFill>
              </a:rPr>
              <a:t> </a:t>
            </a:r>
            <a:r>
              <a:rPr lang="en-GB" sz="7200" dirty="0" err="1" smtClean="0">
                <a:solidFill>
                  <a:srgbClr val="00B050"/>
                </a:solidFill>
              </a:rPr>
              <a:t>pamti</a:t>
            </a:r>
            <a:r>
              <a:rPr lang="en-GB" sz="7200" dirty="0" smtClean="0">
                <a:solidFill>
                  <a:srgbClr val="00B050"/>
                </a:solidFill>
              </a:rPr>
              <a:t>, </a:t>
            </a:r>
            <a:r>
              <a:rPr lang="en-GB" sz="7200" dirty="0" err="1" smtClean="0">
                <a:solidFill>
                  <a:srgbClr val="00B050"/>
                </a:solidFill>
              </a:rPr>
              <a:t>prepričava</a:t>
            </a:r>
            <a:r>
              <a:rPr lang="en-GB" sz="7200" dirty="0" smtClean="0">
                <a:solidFill>
                  <a:srgbClr val="00B050"/>
                </a:solidFill>
              </a:rPr>
              <a:t>, </a:t>
            </a:r>
            <a:r>
              <a:rPr lang="en-GB" sz="7200" dirty="0" err="1" smtClean="0">
                <a:solidFill>
                  <a:srgbClr val="00B050"/>
                </a:solidFill>
              </a:rPr>
              <a:t>zaključuje</a:t>
            </a:r>
            <a:r>
              <a:rPr lang="en-GB" sz="7200" dirty="0" smtClean="0">
                <a:solidFill>
                  <a:srgbClr val="00B050"/>
                </a:solidFill>
              </a:rPr>
              <a:t>...) </a:t>
            </a:r>
          </a:p>
          <a:p>
            <a:pPr>
              <a:buNone/>
            </a:pPr>
            <a:endParaRPr lang="en-GB" sz="7200" dirty="0" smtClean="0"/>
          </a:p>
          <a:p>
            <a:pPr>
              <a:buNone/>
            </a:pPr>
            <a:r>
              <a:rPr lang="en-GB" sz="7200" dirty="0" smtClean="0">
                <a:solidFill>
                  <a:srgbClr val="00B050"/>
                </a:solidFill>
              </a:rPr>
              <a:t>	</a:t>
            </a:r>
          </a:p>
          <a:p>
            <a:pPr>
              <a:buNone/>
            </a:pP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PRIČ</a:t>
            </a:r>
            <a:r>
              <a:rPr lang="en-GB" dirty="0" smtClean="0"/>
              <a:t>E</a:t>
            </a:r>
            <a:r>
              <a:rPr lang="sr-Latn-RS" dirty="0" smtClean="0"/>
              <a:t> ZA UČENJE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GB" sz="1400" b="1" dirty="0" err="1" smtClean="0"/>
              <a:t>Radoznalost</a:t>
            </a:r>
            <a:endParaRPr lang="en-GB" sz="1400" b="1" dirty="0" smtClean="0"/>
          </a:p>
          <a:p>
            <a:pPr>
              <a:buNone/>
            </a:pPr>
            <a:r>
              <a:rPr lang="en-GB" sz="1400" dirty="0" smtClean="0"/>
              <a:t>X </a:t>
            </a:r>
            <a:r>
              <a:rPr lang="en-GB" sz="1400" dirty="0" err="1" smtClean="0"/>
              <a:t>Razvija</a:t>
            </a:r>
            <a:r>
              <a:rPr lang="en-GB" sz="1400" dirty="0" smtClean="0"/>
              <a:t> </a:t>
            </a:r>
            <a:r>
              <a:rPr lang="en-GB" sz="1400" dirty="0" err="1" smtClean="0"/>
              <a:t>posebna</a:t>
            </a:r>
            <a:r>
              <a:rPr lang="en-GB" sz="1400" dirty="0" smtClean="0"/>
              <a:t> </a:t>
            </a:r>
            <a:r>
              <a:rPr lang="en-GB" sz="1400" dirty="0" err="1" smtClean="0"/>
              <a:t>umeća</a:t>
            </a:r>
            <a:r>
              <a:rPr lang="en-GB" sz="1400" dirty="0" smtClean="0"/>
              <a:t> </a:t>
            </a:r>
            <a:r>
              <a:rPr lang="en-GB" sz="1400" dirty="0" err="1" smtClean="0"/>
              <a:t>ili</a:t>
            </a:r>
            <a:r>
              <a:rPr lang="en-GB" sz="1400" dirty="0" smtClean="0"/>
              <a:t> </a:t>
            </a:r>
            <a:r>
              <a:rPr lang="en-GB" sz="1400" dirty="0" err="1" smtClean="0"/>
              <a:t>specifična</a:t>
            </a:r>
            <a:r>
              <a:rPr lang="en-GB" sz="1400" dirty="0" smtClean="0"/>
              <a:t> </a:t>
            </a:r>
            <a:r>
              <a:rPr lang="en-GB" sz="1400" dirty="0" err="1" smtClean="0"/>
              <a:t>znanja</a:t>
            </a:r>
            <a:r>
              <a:rPr lang="en-GB" sz="1400" dirty="0" smtClean="0"/>
              <a:t> </a:t>
            </a:r>
          </a:p>
          <a:p>
            <a:pPr>
              <a:buNone/>
            </a:pPr>
            <a:r>
              <a:rPr lang="en-GB" sz="1400" dirty="0" smtClean="0"/>
              <a:t>x </a:t>
            </a:r>
            <a:r>
              <a:rPr lang="en-GB" sz="1400" dirty="0" err="1" smtClean="0"/>
              <a:t>istražuje</a:t>
            </a:r>
            <a:r>
              <a:rPr lang="en-GB" sz="1400" dirty="0" smtClean="0"/>
              <a:t> </a:t>
            </a:r>
            <a:r>
              <a:rPr lang="en-GB" sz="1400" dirty="0" err="1" smtClean="0"/>
              <a:t>različite</a:t>
            </a:r>
            <a:r>
              <a:rPr lang="en-GB" sz="1400" dirty="0" smtClean="0"/>
              <a:t> </a:t>
            </a:r>
            <a:r>
              <a:rPr lang="en-GB" sz="1400" dirty="0" err="1" smtClean="0"/>
              <a:t>identitete</a:t>
            </a:r>
            <a:r>
              <a:rPr lang="en-GB" sz="1400" dirty="0" smtClean="0"/>
              <a:t> („</a:t>
            </a:r>
            <a:r>
              <a:rPr lang="en-GB" sz="1400" dirty="0" err="1" smtClean="0"/>
              <a:t>biti</a:t>
            </a:r>
            <a:r>
              <a:rPr lang="en-GB" sz="1400" dirty="0" smtClean="0"/>
              <a:t> </a:t>
            </a:r>
            <a:r>
              <a:rPr lang="en-GB" sz="1400" dirty="0" err="1" smtClean="0"/>
              <a:t>neko</a:t>
            </a:r>
            <a:r>
              <a:rPr lang="en-GB" sz="1400" dirty="0" smtClean="0"/>
              <a:t> </a:t>
            </a:r>
            <a:r>
              <a:rPr lang="en-GB" sz="1400" dirty="0" err="1" smtClean="0"/>
              <a:t>drugi</a:t>
            </a:r>
            <a:r>
              <a:rPr lang="en-GB" sz="1400" dirty="0" smtClean="0"/>
              <a:t>”)</a:t>
            </a:r>
          </a:p>
          <a:p>
            <a:pPr>
              <a:buNone/>
            </a:pPr>
            <a:r>
              <a:rPr lang="en-GB" sz="1400" dirty="0" smtClean="0"/>
              <a:t>x </a:t>
            </a:r>
            <a:r>
              <a:rPr lang="en-GB" sz="1400" dirty="0" err="1" smtClean="0"/>
              <a:t>koristi</a:t>
            </a:r>
            <a:r>
              <a:rPr lang="en-GB" sz="1400" dirty="0" smtClean="0"/>
              <a:t> </a:t>
            </a:r>
            <a:r>
              <a:rPr lang="en-GB" sz="1400" dirty="0" err="1" smtClean="0"/>
              <a:t>različite</a:t>
            </a:r>
            <a:r>
              <a:rPr lang="en-GB" sz="1400" dirty="0" smtClean="0"/>
              <a:t> </a:t>
            </a:r>
            <a:r>
              <a:rPr lang="en-GB" sz="1400" dirty="0" err="1" smtClean="0"/>
              <a:t>načine</a:t>
            </a:r>
            <a:r>
              <a:rPr lang="en-GB" sz="1400" dirty="0" smtClean="0"/>
              <a:t> </a:t>
            </a:r>
            <a:r>
              <a:rPr lang="en-GB" sz="1400" dirty="0" err="1" smtClean="0"/>
              <a:t>za</a:t>
            </a:r>
            <a:r>
              <a:rPr lang="en-GB" sz="1400" dirty="0" smtClean="0"/>
              <a:t> </a:t>
            </a:r>
            <a:r>
              <a:rPr lang="en-GB" sz="1400" dirty="0" err="1" smtClean="0"/>
              <a:t>izražavanje</a:t>
            </a:r>
            <a:r>
              <a:rPr lang="en-GB" sz="1400" dirty="0" smtClean="0"/>
              <a:t> </a:t>
            </a:r>
            <a:r>
              <a:rPr lang="en-GB" sz="1400" dirty="0" err="1" smtClean="0"/>
              <a:t>svojih</a:t>
            </a:r>
            <a:r>
              <a:rPr lang="en-GB" sz="1400" dirty="0" smtClean="0"/>
              <a:t> </a:t>
            </a:r>
            <a:r>
              <a:rPr lang="en-GB" sz="1400" dirty="0" err="1" smtClean="0"/>
              <a:t>ideja</a:t>
            </a:r>
            <a:endParaRPr lang="en-GB" sz="1400" dirty="0" smtClean="0"/>
          </a:p>
          <a:p>
            <a:pPr>
              <a:buNone/>
            </a:pPr>
            <a:r>
              <a:rPr lang="en-GB" sz="1400" dirty="0" smtClean="0"/>
              <a:t>x </a:t>
            </a:r>
            <a:r>
              <a:rPr lang="en-GB" sz="1400" dirty="0" err="1" smtClean="0"/>
              <a:t>ponovo</a:t>
            </a:r>
            <a:r>
              <a:rPr lang="en-GB" sz="1400" dirty="0" smtClean="0"/>
              <a:t> </a:t>
            </a:r>
            <a:r>
              <a:rPr lang="en-GB" sz="1400" dirty="0" err="1" smtClean="0"/>
              <a:t>predstavlja</a:t>
            </a:r>
            <a:r>
              <a:rPr lang="en-GB" sz="1400" dirty="0" smtClean="0"/>
              <a:t> </a:t>
            </a:r>
            <a:r>
              <a:rPr lang="en-GB" sz="1400" dirty="0" err="1" smtClean="0"/>
              <a:t>istu</a:t>
            </a:r>
            <a:r>
              <a:rPr lang="en-GB" sz="1400" dirty="0" smtClean="0"/>
              <a:t> </a:t>
            </a:r>
            <a:r>
              <a:rPr lang="en-GB" sz="1400" dirty="0" err="1" smtClean="0"/>
              <a:t>ideju</a:t>
            </a:r>
            <a:r>
              <a:rPr lang="en-GB" sz="1400" dirty="0" smtClean="0"/>
              <a:t> </a:t>
            </a:r>
            <a:r>
              <a:rPr lang="en-GB" sz="1400" dirty="0" err="1" smtClean="0"/>
              <a:t>i</a:t>
            </a:r>
            <a:r>
              <a:rPr lang="en-GB" sz="1400" dirty="0" smtClean="0"/>
              <a:t> </a:t>
            </a:r>
            <a:r>
              <a:rPr lang="en-GB" sz="1400" dirty="0" err="1" smtClean="0"/>
              <a:t>iskustvo</a:t>
            </a:r>
            <a:r>
              <a:rPr lang="en-GB" sz="1400" dirty="0" smtClean="0"/>
              <a:t> </a:t>
            </a:r>
            <a:r>
              <a:rPr lang="en-GB" sz="1400" dirty="0" err="1" smtClean="0"/>
              <a:t>koristeći</a:t>
            </a:r>
            <a:r>
              <a:rPr lang="en-GB" sz="1400" dirty="0" smtClean="0"/>
              <a:t> </a:t>
            </a:r>
            <a:r>
              <a:rPr lang="en-GB" sz="1400" dirty="0" err="1" smtClean="0"/>
              <a:t>druge</a:t>
            </a:r>
            <a:r>
              <a:rPr lang="en-GB" sz="1400" dirty="0" smtClean="0"/>
              <a:t> </a:t>
            </a:r>
            <a:r>
              <a:rPr lang="en-GB" sz="1400" dirty="0" err="1" smtClean="0"/>
              <a:t>načine</a:t>
            </a:r>
            <a:r>
              <a:rPr lang="en-GB" sz="1400" dirty="0" smtClean="0"/>
              <a:t> </a:t>
            </a:r>
            <a:r>
              <a:rPr lang="en-GB" sz="1400" dirty="0" err="1" smtClean="0"/>
              <a:t>izražavanja</a:t>
            </a:r>
            <a:r>
              <a:rPr lang="en-GB" sz="1400" dirty="0" smtClean="0"/>
              <a:t> (</a:t>
            </a:r>
            <a:r>
              <a:rPr lang="en-GB" sz="1400" dirty="0" err="1" smtClean="0"/>
              <a:t>crtež</a:t>
            </a:r>
            <a:r>
              <a:rPr lang="en-GB" sz="1400" dirty="0" smtClean="0"/>
              <a:t>, </a:t>
            </a:r>
            <a:r>
              <a:rPr lang="en-GB" sz="1400" dirty="0" err="1" smtClean="0"/>
              <a:t>slika</a:t>
            </a:r>
            <a:r>
              <a:rPr lang="en-GB" sz="1400" dirty="0" smtClean="0"/>
              <a:t>, </a:t>
            </a:r>
            <a:r>
              <a:rPr lang="en-GB" sz="1400" dirty="0" err="1" smtClean="0"/>
              <a:t>pokret</a:t>
            </a:r>
            <a:r>
              <a:rPr lang="en-GB" sz="1400" dirty="0" smtClean="0"/>
              <a:t> </a:t>
            </a:r>
            <a:r>
              <a:rPr lang="en-GB" sz="1400" dirty="0" err="1" smtClean="0"/>
              <a:t>itd</a:t>
            </a:r>
            <a:r>
              <a:rPr lang="en-GB" sz="1400" dirty="0" smtClean="0"/>
              <a:t>.)</a:t>
            </a:r>
          </a:p>
          <a:p>
            <a:pPr>
              <a:buNone/>
            </a:pPr>
            <a:r>
              <a:rPr lang="en-GB" sz="1400" dirty="0" smtClean="0"/>
              <a:t>x </a:t>
            </a:r>
            <a:r>
              <a:rPr lang="en-GB" sz="1400" dirty="0" err="1" smtClean="0"/>
              <a:t>istražuje</a:t>
            </a:r>
            <a:r>
              <a:rPr lang="en-GB" sz="1400" dirty="0" smtClean="0"/>
              <a:t> </a:t>
            </a:r>
            <a:r>
              <a:rPr lang="en-GB" sz="1400" dirty="0" err="1" smtClean="0"/>
              <a:t>nove</a:t>
            </a:r>
            <a:r>
              <a:rPr lang="en-GB" sz="1400" dirty="0" smtClean="0"/>
              <a:t> </a:t>
            </a:r>
            <a:r>
              <a:rPr lang="en-GB" sz="1400" dirty="0" err="1" smtClean="0"/>
              <a:t>situacije</a:t>
            </a:r>
            <a:endParaRPr lang="en-GB" sz="1400" dirty="0" smtClean="0"/>
          </a:p>
          <a:p>
            <a:pPr>
              <a:buNone/>
            </a:pPr>
            <a:r>
              <a:rPr lang="en-GB" sz="1400" dirty="0" smtClean="0"/>
              <a:t>x </a:t>
            </a:r>
            <a:r>
              <a:rPr lang="en-GB" sz="1400" dirty="0" err="1" smtClean="0"/>
              <a:t>inicira</a:t>
            </a:r>
            <a:r>
              <a:rPr lang="en-GB" sz="1400" dirty="0" smtClean="0"/>
              <a:t> </a:t>
            </a:r>
            <a:r>
              <a:rPr lang="en-GB" sz="1400" dirty="0" err="1" smtClean="0"/>
              <a:t>ideje</a:t>
            </a:r>
            <a:r>
              <a:rPr lang="en-GB" sz="1400" dirty="0" smtClean="0"/>
              <a:t> </a:t>
            </a:r>
            <a:r>
              <a:rPr lang="en-GB" sz="1400" dirty="0" err="1" smtClean="0"/>
              <a:t>kojima</a:t>
            </a:r>
            <a:r>
              <a:rPr lang="en-GB" sz="1400" dirty="0" smtClean="0"/>
              <a:t> se </a:t>
            </a:r>
            <a:r>
              <a:rPr lang="en-GB" sz="1400" dirty="0" err="1" smtClean="0"/>
              <a:t>proširuje</a:t>
            </a:r>
            <a:r>
              <a:rPr lang="en-GB" sz="1400" dirty="0" smtClean="0"/>
              <a:t> </a:t>
            </a:r>
            <a:r>
              <a:rPr lang="en-GB" sz="1400" dirty="0" err="1" smtClean="0"/>
              <a:t>istraživanje</a:t>
            </a:r>
            <a:endParaRPr lang="en-GB" sz="1400" dirty="0" smtClean="0"/>
          </a:p>
          <a:p>
            <a:pPr>
              <a:buNone/>
            </a:pPr>
            <a:r>
              <a:rPr lang="en-GB" sz="1400" dirty="0" smtClean="0"/>
              <a:t>x </a:t>
            </a:r>
            <a:r>
              <a:rPr lang="en-GB" sz="1400" dirty="0" err="1" smtClean="0"/>
              <a:t>istražuje</a:t>
            </a:r>
            <a:r>
              <a:rPr lang="en-GB" sz="1400" dirty="0" smtClean="0"/>
              <a:t> </a:t>
            </a:r>
            <a:r>
              <a:rPr lang="en-GB" sz="1400" dirty="0" err="1" smtClean="0"/>
              <a:t>različite</a:t>
            </a:r>
            <a:r>
              <a:rPr lang="en-GB" sz="1400" dirty="0" smtClean="0"/>
              <a:t> </a:t>
            </a:r>
            <a:r>
              <a:rPr lang="en-GB" sz="1400" dirty="0" err="1" smtClean="0"/>
              <a:t>vrste</a:t>
            </a:r>
            <a:r>
              <a:rPr lang="en-GB" sz="1400" dirty="0" smtClean="0"/>
              <a:t> </a:t>
            </a:r>
            <a:r>
              <a:rPr lang="en-GB" sz="1400" dirty="0" err="1" smtClean="0"/>
              <a:t>pismenosti</a:t>
            </a:r>
            <a:endParaRPr lang="en-GB" sz="1400" dirty="0" smtClean="0"/>
          </a:p>
          <a:p>
            <a:pPr>
              <a:buNone/>
            </a:pPr>
            <a:r>
              <a:rPr lang="en-GB" sz="1400" b="1" dirty="0" err="1" smtClean="0"/>
              <a:t>Saradnja</a:t>
            </a:r>
            <a:endParaRPr lang="en-GB" sz="1400" b="1" dirty="0" smtClean="0"/>
          </a:p>
          <a:p>
            <a:pPr>
              <a:buNone/>
            </a:pPr>
            <a:r>
              <a:rPr lang="en-GB" sz="1400" dirty="0" smtClean="0"/>
              <a:t>x </a:t>
            </a:r>
            <a:r>
              <a:rPr lang="en-GB" sz="1400" dirty="0" err="1" smtClean="0"/>
              <a:t>Razvija</a:t>
            </a:r>
            <a:r>
              <a:rPr lang="en-GB" sz="1400" dirty="0" smtClean="0"/>
              <a:t> </a:t>
            </a:r>
            <a:r>
              <a:rPr lang="en-GB" sz="1400" dirty="0" err="1" smtClean="0"/>
              <a:t>bliska</a:t>
            </a:r>
            <a:r>
              <a:rPr lang="en-GB" sz="1400" dirty="0" smtClean="0"/>
              <a:t> </a:t>
            </a:r>
            <a:r>
              <a:rPr lang="en-GB" sz="1400" dirty="0" err="1" smtClean="0"/>
              <a:t>prijateljstva</a:t>
            </a:r>
            <a:endParaRPr lang="en-GB" sz="1400" dirty="0" smtClean="0"/>
          </a:p>
          <a:p>
            <a:pPr>
              <a:buNone/>
            </a:pPr>
            <a:r>
              <a:rPr lang="en-GB" sz="1400" dirty="0" smtClean="0"/>
              <a:t>x </a:t>
            </a:r>
            <a:r>
              <a:rPr lang="en-GB" sz="1400" dirty="0" err="1" smtClean="0"/>
              <a:t>prihvata</a:t>
            </a:r>
            <a:r>
              <a:rPr lang="en-GB" sz="1400" dirty="0" smtClean="0"/>
              <a:t> </a:t>
            </a:r>
            <a:r>
              <a:rPr lang="en-GB" sz="1400" dirty="0" err="1" smtClean="0"/>
              <a:t>i</a:t>
            </a:r>
            <a:r>
              <a:rPr lang="en-GB" sz="1400" dirty="0" smtClean="0"/>
              <a:t> </a:t>
            </a:r>
            <a:r>
              <a:rPr lang="en-GB" sz="1400" dirty="0" err="1" smtClean="0"/>
              <a:t>uvažava</a:t>
            </a:r>
            <a:r>
              <a:rPr lang="en-GB" sz="1400" dirty="0" smtClean="0"/>
              <a:t> </a:t>
            </a:r>
            <a:r>
              <a:rPr lang="en-GB" sz="1400" dirty="0" err="1" smtClean="0"/>
              <a:t>različitosti</a:t>
            </a:r>
            <a:r>
              <a:rPr lang="en-GB" sz="1400" dirty="0" smtClean="0"/>
              <a:t> </a:t>
            </a:r>
          </a:p>
          <a:p>
            <a:pPr>
              <a:buNone/>
            </a:pPr>
            <a:r>
              <a:rPr lang="en-GB" sz="1400" dirty="0" smtClean="0"/>
              <a:t>x </a:t>
            </a:r>
            <a:r>
              <a:rPr lang="en-GB" sz="1400" dirty="0" err="1" smtClean="0"/>
              <a:t>radi</a:t>
            </a:r>
            <a:r>
              <a:rPr lang="en-GB" sz="1400" dirty="0" smtClean="0"/>
              <a:t> </a:t>
            </a:r>
            <a:r>
              <a:rPr lang="en-GB" sz="1400" dirty="0" err="1" smtClean="0"/>
              <a:t>zajedno</a:t>
            </a:r>
            <a:r>
              <a:rPr lang="en-GB" sz="1400" dirty="0" smtClean="0"/>
              <a:t> </a:t>
            </a:r>
            <a:r>
              <a:rPr lang="en-GB" sz="1400" dirty="0" err="1" smtClean="0"/>
              <a:t>sa</a:t>
            </a:r>
            <a:r>
              <a:rPr lang="en-GB" sz="1400" dirty="0" smtClean="0"/>
              <a:t> </a:t>
            </a:r>
            <a:r>
              <a:rPr lang="en-GB" sz="1400" dirty="0" err="1" smtClean="0"/>
              <a:t>vršnjacima</a:t>
            </a:r>
            <a:r>
              <a:rPr lang="en-GB" sz="1400" dirty="0" smtClean="0"/>
              <a:t> </a:t>
            </a:r>
            <a:r>
              <a:rPr lang="en-GB" sz="1400" dirty="0" err="1" smtClean="0"/>
              <a:t>na</a:t>
            </a:r>
            <a:r>
              <a:rPr lang="en-GB" sz="1400" dirty="0" smtClean="0"/>
              <a:t> </a:t>
            </a:r>
            <a:r>
              <a:rPr lang="en-GB" sz="1400" dirty="0" err="1" smtClean="0"/>
              <a:t>zadatku</a:t>
            </a:r>
            <a:endParaRPr lang="en-GB" sz="1400" dirty="0" smtClean="0"/>
          </a:p>
          <a:p>
            <a:pPr>
              <a:buNone/>
            </a:pPr>
            <a:r>
              <a:rPr lang="en-GB" sz="1400" dirty="0" smtClean="0"/>
              <a:t>x </a:t>
            </a:r>
            <a:r>
              <a:rPr lang="en-GB" sz="1400" dirty="0" err="1" smtClean="0"/>
              <a:t>dogovara</a:t>
            </a:r>
            <a:r>
              <a:rPr lang="en-GB" sz="1400" dirty="0" smtClean="0"/>
              <a:t> se </a:t>
            </a:r>
            <a:r>
              <a:rPr lang="en-GB" sz="1400" dirty="0" err="1" smtClean="0"/>
              <a:t>i</a:t>
            </a:r>
            <a:r>
              <a:rPr lang="en-GB" sz="1400" dirty="0" smtClean="0"/>
              <a:t> </a:t>
            </a:r>
            <a:r>
              <a:rPr lang="en-GB" sz="1400" dirty="0" err="1" smtClean="0"/>
              <a:t>pregovara</a:t>
            </a:r>
            <a:r>
              <a:rPr lang="en-GB" sz="1400" dirty="0" smtClean="0"/>
              <a:t> </a:t>
            </a:r>
            <a:r>
              <a:rPr lang="en-GB" sz="1400" dirty="0" err="1" smtClean="0"/>
              <a:t>sa</a:t>
            </a:r>
            <a:r>
              <a:rPr lang="en-GB" sz="1400" dirty="0" smtClean="0"/>
              <a:t> </a:t>
            </a:r>
            <a:r>
              <a:rPr lang="en-GB" sz="1400" dirty="0" err="1" smtClean="0"/>
              <a:t>drugima</a:t>
            </a:r>
            <a:r>
              <a:rPr lang="en-GB" sz="1400" dirty="0" smtClean="0"/>
              <a:t> u </a:t>
            </a:r>
            <a:r>
              <a:rPr lang="en-GB" sz="1400" dirty="0" err="1" smtClean="0"/>
              <a:t>aktivnostima</a:t>
            </a:r>
            <a:r>
              <a:rPr lang="en-GB" sz="1400" dirty="0" smtClean="0"/>
              <a:t> </a:t>
            </a:r>
            <a:r>
              <a:rPr lang="en-GB" sz="1400" dirty="0" err="1" smtClean="0"/>
              <a:t>i</a:t>
            </a:r>
            <a:r>
              <a:rPr lang="en-GB" sz="1400" dirty="0" smtClean="0"/>
              <a:t> </a:t>
            </a:r>
            <a:r>
              <a:rPr lang="en-GB" sz="1400" dirty="0" err="1" smtClean="0"/>
              <a:t>igri</a:t>
            </a:r>
            <a:endParaRPr lang="en-GB" sz="1400" dirty="0" smtClean="0"/>
          </a:p>
          <a:p>
            <a:pPr>
              <a:buNone/>
            </a:pPr>
            <a:r>
              <a:rPr lang="en-GB" sz="1400" dirty="0" smtClean="0"/>
              <a:t>x </a:t>
            </a:r>
            <a:r>
              <a:rPr lang="en-GB" sz="1400" dirty="0" err="1" smtClean="0"/>
              <a:t>konstruktivno</a:t>
            </a:r>
            <a:r>
              <a:rPr lang="en-GB" sz="1400" dirty="0" smtClean="0"/>
              <a:t> </a:t>
            </a:r>
            <a:r>
              <a:rPr lang="en-GB" sz="1400" dirty="0" err="1" smtClean="0"/>
              <a:t>razrešava</a:t>
            </a:r>
            <a:r>
              <a:rPr lang="en-GB" sz="1400" dirty="0" smtClean="0"/>
              <a:t> </a:t>
            </a:r>
            <a:r>
              <a:rPr lang="en-GB" sz="1400" dirty="0" err="1" smtClean="0"/>
              <a:t>konflikt</a:t>
            </a:r>
            <a:endParaRPr lang="en-GB" sz="1400" dirty="0" smtClean="0"/>
          </a:p>
          <a:p>
            <a:pPr>
              <a:buNone/>
            </a:pPr>
            <a:r>
              <a:rPr lang="en-GB" sz="1400" dirty="0" smtClean="0"/>
              <a:t>x </a:t>
            </a:r>
            <a:r>
              <a:rPr lang="en-GB" sz="1400" dirty="0" err="1" smtClean="0"/>
              <a:t>raduje</a:t>
            </a:r>
            <a:r>
              <a:rPr lang="en-GB" sz="1400" dirty="0" smtClean="0"/>
              <a:t> se </a:t>
            </a:r>
            <a:r>
              <a:rPr lang="en-GB" sz="1400" dirty="0" err="1" smtClean="0"/>
              <a:t>i</a:t>
            </a:r>
            <a:r>
              <a:rPr lang="en-GB" sz="1400" dirty="0" smtClean="0"/>
              <a:t> </a:t>
            </a:r>
            <a:r>
              <a:rPr lang="en-GB" sz="1400" dirty="0" err="1" smtClean="0"/>
              <a:t>svom</a:t>
            </a:r>
            <a:r>
              <a:rPr lang="en-GB" sz="1400" dirty="0" smtClean="0"/>
              <a:t> </a:t>
            </a:r>
            <a:r>
              <a:rPr lang="en-GB" sz="1400" dirty="0" err="1" smtClean="0"/>
              <a:t>doprinosu</a:t>
            </a:r>
            <a:r>
              <a:rPr lang="en-GB" sz="1400" dirty="0" smtClean="0"/>
              <a:t> </a:t>
            </a:r>
            <a:r>
              <a:rPr lang="en-GB" sz="1400" dirty="0" err="1" smtClean="0"/>
              <a:t>i</a:t>
            </a:r>
            <a:r>
              <a:rPr lang="en-GB" sz="1400" dirty="0" smtClean="0"/>
              <a:t> </a:t>
            </a:r>
            <a:r>
              <a:rPr lang="en-GB" sz="1400" dirty="0" err="1" smtClean="0"/>
              <a:t>doprinosu</a:t>
            </a:r>
            <a:r>
              <a:rPr lang="en-GB" sz="1400" dirty="0" smtClean="0"/>
              <a:t> </a:t>
            </a:r>
            <a:r>
              <a:rPr lang="en-GB" sz="1400" dirty="0" err="1" smtClean="0"/>
              <a:t>drugih</a:t>
            </a:r>
            <a:endParaRPr lang="en-GB" sz="1400" dirty="0" smtClean="0"/>
          </a:p>
          <a:p>
            <a:pPr>
              <a:buNone/>
            </a:pPr>
            <a:r>
              <a:rPr lang="en-GB" sz="1400" dirty="0" smtClean="0"/>
              <a:t>x </a:t>
            </a:r>
            <a:r>
              <a:rPr lang="en-GB" sz="1400" dirty="0" err="1" smtClean="0"/>
              <a:t>prihvata</a:t>
            </a:r>
            <a:r>
              <a:rPr lang="en-GB" sz="1400" dirty="0" smtClean="0"/>
              <a:t> </a:t>
            </a:r>
            <a:r>
              <a:rPr lang="en-GB" sz="1400" dirty="0" err="1" smtClean="0"/>
              <a:t>pomoć</a:t>
            </a:r>
            <a:r>
              <a:rPr lang="en-GB" sz="1400" dirty="0" smtClean="0"/>
              <a:t> </a:t>
            </a:r>
            <a:r>
              <a:rPr lang="en-GB" sz="1400" dirty="0" err="1" smtClean="0"/>
              <a:t>drugih</a:t>
            </a:r>
            <a:r>
              <a:rPr lang="en-GB" sz="1400" dirty="0" smtClean="0"/>
              <a:t>, </a:t>
            </a:r>
            <a:r>
              <a:rPr lang="en-GB" sz="1400" dirty="0" err="1" smtClean="0"/>
              <a:t>sledi</a:t>
            </a:r>
            <a:r>
              <a:rPr lang="en-GB" sz="1400" dirty="0" smtClean="0"/>
              <a:t> </a:t>
            </a:r>
            <a:r>
              <a:rPr lang="en-GB" sz="1400" dirty="0" err="1" smtClean="0"/>
              <a:t>instrukcije</a:t>
            </a:r>
            <a:endParaRPr lang="en-GB" sz="1400" dirty="0" smtClean="0"/>
          </a:p>
          <a:p>
            <a:pPr>
              <a:buNone/>
            </a:pPr>
            <a:endParaRPr lang="en-GB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GB" sz="1400" b="1" dirty="0" err="1" smtClean="0"/>
              <a:t>Istrajnost</a:t>
            </a:r>
            <a:r>
              <a:rPr lang="en-GB" sz="1400" b="1" dirty="0" smtClean="0"/>
              <a:t> </a:t>
            </a:r>
          </a:p>
          <a:p>
            <a:pPr>
              <a:buNone/>
            </a:pPr>
            <a:r>
              <a:rPr lang="en-GB" sz="1400" dirty="0" err="1" smtClean="0"/>
              <a:t>xPreuzima</a:t>
            </a:r>
            <a:r>
              <a:rPr lang="en-GB" sz="1400" dirty="0" smtClean="0"/>
              <a:t> </a:t>
            </a:r>
            <a:r>
              <a:rPr lang="en-GB" sz="1400" dirty="0" err="1" smtClean="0"/>
              <a:t>rizik</a:t>
            </a:r>
            <a:r>
              <a:rPr lang="en-GB" sz="1400" dirty="0" smtClean="0"/>
              <a:t> </a:t>
            </a:r>
            <a:r>
              <a:rPr lang="en-GB" sz="1400" dirty="0" err="1" smtClean="0"/>
              <a:t>isprobavajući</a:t>
            </a:r>
            <a:r>
              <a:rPr lang="en-GB" sz="1400" dirty="0" smtClean="0"/>
              <a:t> </a:t>
            </a:r>
            <a:r>
              <a:rPr lang="en-GB" sz="1400" dirty="0" err="1" smtClean="0"/>
              <a:t>nove</a:t>
            </a:r>
            <a:r>
              <a:rPr lang="en-GB" sz="1400" dirty="0" smtClean="0"/>
              <a:t> </a:t>
            </a:r>
            <a:r>
              <a:rPr lang="en-GB" sz="1400" dirty="0" err="1" smtClean="0"/>
              <a:t>stvari</a:t>
            </a:r>
            <a:endParaRPr lang="en-GB" sz="1400" dirty="0" smtClean="0"/>
          </a:p>
          <a:p>
            <a:pPr>
              <a:buNone/>
            </a:pPr>
            <a:r>
              <a:rPr lang="en-GB" sz="1400" dirty="0" smtClean="0"/>
              <a:t>x </a:t>
            </a:r>
            <a:r>
              <a:rPr lang="en-GB" sz="1400" dirty="0" err="1" smtClean="0"/>
              <a:t>pokazuje</a:t>
            </a:r>
            <a:r>
              <a:rPr lang="en-GB" sz="1400" dirty="0" smtClean="0"/>
              <a:t> </a:t>
            </a:r>
            <a:r>
              <a:rPr lang="en-GB" sz="1400" dirty="0" err="1" smtClean="0"/>
              <a:t>istrajnost</a:t>
            </a:r>
            <a:r>
              <a:rPr lang="en-GB" sz="1400" dirty="0" smtClean="0"/>
              <a:t> u </a:t>
            </a:r>
            <a:r>
              <a:rPr lang="en-GB" sz="1400" dirty="0" err="1" smtClean="0"/>
              <a:t>rešavanju</a:t>
            </a:r>
            <a:r>
              <a:rPr lang="en-GB" sz="1400" dirty="0" smtClean="0"/>
              <a:t> </a:t>
            </a:r>
            <a:r>
              <a:rPr lang="en-GB" sz="1400" dirty="0" err="1" smtClean="0"/>
              <a:t>problema</a:t>
            </a:r>
            <a:r>
              <a:rPr lang="en-GB" sz="1400" dirty="0" smtClean="0"/>
              <a:t> (ne </a:t>
            </a:r>
            <a:r>
              <a:rPr lang="en-GB" sz="1400" dirty="0" err="1" smtClean="0"/>
              <a:t>odustaje</a:t>
            </a:r>
            <a:r>
              <a:rPr lang="en-GB" sz="1400" dirty="0" smtClean="0"/>
              <a:t> </a:t>
            </a:r>
            <a:r>
              <a:rPr lang="en-GB" sz="1400" dirty="0" err="1" smtClean="0"/>
              <a:t>lako</a:t>
            </a:r>
            <a:r>
              <a:rPr lang="en-GB" sz="1400" dirty="0" smtClean="0"/>
              <a:t>)</a:t>
            </a:r>
          </a:p>
          <a:p>
            <a:pPr>
              <a:buNone/>
            </a:pPr>
            <a:r>
              <a:rPr lang="en-GB" sz="1400" dirty="0" smtClean="0"/>
              <a:t>x </a:t>
            </a:r>
            <a:r>
              <a:rPr lang="en-GB" sz="1400" dirty="0" err="1" smtClean="0"/>
              <a:t>konstruktivno</a:t>
            </a:r>
            <a:r>
              <a:rPr lang="en-GB" sz="1400" dirty="0" smtClean="0"/>
              <a:t> se </a:t>
            </a:r>
            <a:r>
              <a:rPr lang="en-GB" sz="1400" dirty="0" err="1" smtClean="0"/>
              <a:t>odnosi</a:t>
            </a:r>
            <a:r>
              <a:rPr lang="en-GB" sz="1400" dirty="0" smtClean="0"/>
              <a:t> </a:t>
            </a:r>
            <a:r>
              <a:rPr lang="en-GB" sz="1400" dirty="0" err="1" smtClean="0"/>
              <a:t>prema</a:t>
            </a:r>
            <a:r>
              <a:rPr lang="en-GB" sz="1400" dirty="0" smtClean="0"/>
              <a:t> </a:t>
            </a:r>
            <a:r>
              <a:rPr lang="en-GB" sz="1400" dirty="0" err="1" smtClean="0"/>
              <a:t>greškama</a:t>
            </a:r>
            <a:endParaRPr lang="en-GB" sz="1400" dirty="0" smtClean="0"/>
          </a:p>
          <a:p>
            <a:pPr>
              <a:buNone/>
            </a:pPr>
            <a:r>
              <a:rPr lang="en-GB" sz="1400" dirty="0" smtClean="0"/>
              <a:t>x </a:t>
            </a:r>
            <a:r>
              <a:rPr lang="en-GB" sz="1400" dirty="0" err="1" smtClean="0"/>
              <a:t>pokazuje</a:t>
            </a:r>
            <a:r>
              <a:rPr lang="en-GB" sz="1400" dirty="0" smtClean="0"/>
              <a:t> </a:t>
            </a:r>
            <a:r>
              <a:rPr lang="en-GB" sz="1400" dirty="0" err="1" smtClean="0"/>
              <a:t>posvećenost</a:t>
            </a:r>
            <a:r>
              <a:rPr lang="en-GB" sz="1400" dirty="0" smtClean="0"/>
              <a:t> u </a:t>
            </a:r>
            <a:r>
              <a:rPr lang="en-GB" sz="1400" dirty="0" err="1" smtClean="0"/>
              <a:t>određenim</a:t>
            </a:r>
            <a:r>
              <a:rPr lang="en-GB" sz="1400" dirty="0" smtClean="0"/>
              <a:t> </a:t>
            </a:r>
            <a:r>
              <a:rPr lang="en-GB" sz="1400" dirty="0" err="1" smtClean="0"/>
              <a:t>aktivnostima</a:t>
            </a:r>
            <a:endParaRPr lang="en-GB" sz="1400" dirty="0" smtClean="0"/>
          </a:p>
          <a:p>
            <a:pPr>
              <a:buNone/>
            </a:pPr>
            <a:r>
              <a:rPr lang="en-GB" sz="1400" dirty="0" smtClean="0"/>
              <a:t>x </a:t>
            </a:r>
            <a:r>
              <a:rPr lang="en-GB" sz="1400" dirty="0" err="1" smtClean="0"/>
              <a:t>prilagođava</a:t>
            </a:r>
            <a:r>
              <a:rPr lang="en-GB" sz="1400" dirty="0" smtClean="0"/>
              <a:t> se </a:t>
            </a:r>
            <a:r>
              <a:rPr lang="en-GB" sz="1400" dirty="0" err="1" smtClean="0"/>
              <a:t>i</a:t>
            </a:r>
            <a:r>
              <a:rPr lang="en-GB" sz="1400" dirty="0" smtClean="0"/>
              <a:t> </a:t>
            </a:r>
            <a:r>
              <a:rPr lang="en-GB" sz="1400" dirty="0" err="1" smtClean="0"/>
              <a:t>uživa</a:t>
            </a:r>
            <a:r>
              <a:rPr lang="en-GB" sz="1400" dirty="0" smtClean="0"/>
              <a:t> u </a:t>
            </a:r>
            <a:r>
              <a:rPr lang="en-GB" sz="1400" dirty="0" err="1" smtClean="0"/>
              <a:t>promeni</a:t>
            </a:r>
            <a:r>
              <a:rPr lang="en-GB" sz="1400" dirty="0" smtClean="0"/>
              <a:t>, u </a:t>
            </a:r>
            <a:r>
              <a:rPr lang="en-GB" sz="1400" dirty="0" err="1" smtClean="0"/>
              <a:t>iznenađenju</a:t>
            </a:r>
            <a:r>
              <a:rPr lang="en-GB" sz="1400" dirty="0" smtClean="0"/>
              <a:t> </a:t>
            </a:r>
            <a:r>
              <a:rPr lang="en-GB" sz="1400" dirty="0" err="1" smtClean="0"/>
              <a:t>ili</a:t>
            </a:r>
            <a:r>
              <a:rPr lang="en-GB" sz="1400" dirty="0" smtClean="0"/>
              <a:t> </a:t>
            </a:r>
            <a:r>
              <a:rPr lang="en-GB" sz="1400" dirty="0" err="1" smtClean="0"/>
              <a:t>neizvesnosti</a:t>
            </a:r>
            <a:endParaRPr lang="en-GB" sz="1400" dirty="0" smtClean="0"/>
          </a:p>
          <a:p>
            <a:pPr>
              <a:buNone/>
            </a:pPr>
            <a:r>
              <a:rPr lang="en-GB" sz="1400" dirty="0" smtClean="0"/>
              <a:t>x </a:t>
            </a:r>
            <a:r>
              <a:rPr lang="en-GB" sz="1400" dirty="0" err="1" smtClean="0"/>
              <a:t>traži</a:t>
            </a:r>
            <a:r>
              <a:rPr lang="en-GB" sz="1400" dirty="0" smtClean="0"/>
              <a:t> </a:t>
            </a:r>
            <a:r>
              <a:rPr lang="en-GB" sz="1400" dirty="0" err="1" smtClean="0"/>
              <a:t>alternativne</a:t>
            </a:r>
            <a:r>
              <a:rPr lang="en-GB" sz="1400" dirty="0" smtClean="0"/>
              <a:t> </a:t>
            </a:r>
            <a:r>
              <a:rPr lang="en-GB" sz="1400" dirty="0" err="1" smtClean="0"/>
              <a:t>načine</a:t>
            </a:r>
            <a:r>
              <a:rPr lang="en-GB" sz="1400" dirty="0" smtClean="0"/>
              <a:t> </a:t>
            </a:r>
            <a:r>
              <a:rPr lang="en-GB" sz="1400" dirty="0" err="1" smtClean="0"/>
              <a:t>prilikom</a:t>
            </a:r>
            <a:r>
              <a:rPr lang="en-GB" sz="1400" dirty="0" smtClean="0"/>
              <a:t> </a:t>
            </a:r>
            <a:r>
              <a:rPr lang="en-GB" sz="1400" dirty="0" err="1" smtClean="0"/>
              <a:t>rešavanja</a:t>
            </a:r>
            <a:r>
              <a:rPr lang="en-GB" sz="1400" dirty="0" smtClean="0"/>
              <a:t> </a:t>
            </a:r>
            <a:r>
              <a:rPr lang="en-GB" sz="1400" dirty="0" err="1" smtClean="0"/>
              <a:t>problema</a:t>
            </a:r>
            <a:endParaRPr lang="en-GB" sz="1400" dirty="0" smtClean="0"/>
          </a:p>
          <a:p>
            <a:pPr>
              <a:buNone/>
            </a:pPr>
            <a:r>
              <a:rPr lang="en-GB" sz="1400" b="1" dirty="0" err="1" smtClean="0"/>
              <a:t>Odgovornost</a:t>
            </a:r>
            <a:r>
              <a:rPr lang="en-GB" sz="1400" b="1" dirty="0" smtClean="0"/>
              <a:t> </a:t>
            </a:r>
          </a:p>
          <a:p>
            <a:pPr>
              <a:buNone/>
            </a:pPr>
            <a:r>
              <a:rPr lang="en-GB" sz="1400" dirty="0" smtClean="0"/>
              <a:t>x Ume </a:t>
            </a:r>
            <a:r>
              <a:rPr lang="en-GB" sz="1400" dirty="0" err="1" smtClean="0"/>
              <a:t>da</a:t>
            </a:r>
            <a:r>
              <a:rPr lang="en-GB" sz="1400" dirty="0" smtClean="0"/>
              <a:t> brine o </a:t>
            </a:r>
            <a:r>
              <a:rPr lang="en-GB" sz="1400" dirty="0" err="1" smtClean="0"/>
              <a:t>sebi</a:t>
            </a:r>
            <a:endParaRPr lang="en-GB" sz="1400" dirty="0" smtClean="0"/>
          </a:p>
          <a:p>
            <a:pPr>
              <a:buNone/>
            </a:pPr>
            <a:r>
              <a:rPr lang="en-GB" sz="1400" dirty="0" smtClean="0"/>
              <a:t>x </a:t>
            </a:r>
            <a:r>
              <a:rPr lang="en-GB" sz="1400" dirty="0" err="1" smtClean="0"/>
              <a:t>preuzima</a:t>
            </a:r>
            <a:r>
              <a:rPr lang="en-GB" sz="1400" dirty="0" smtClean="0"/>
              <a:t> </a:t>
            </a:r>
            <a:r>
              <a:rPr lang="en-GB" sz="1400" dirty="0" err="1" smtClean="0"/>
              <a:t>ličnu</a:t>
            </a:r>
            <a:r>
              <a:rPr lang="en-GB" sz="1400" dirty="0" smtClean="0"/>
              <a:t> </a:t>
            </a:r>
            <a:r>
              <a:rPr lang="en-GB" sz="1400" dirty="0" err="1" smtClean="0"/>
              <a:t>odgovornost</a:t>
            </a:r>
            <a:r>
              <a:rPr lang="en-GB" sz="1400" dirty="0" smtClean="0"/>
              <a:t> u </a:t>
            </a:r>
            <a:r>
              <a:rPr lang="en-GB" sz="1400" dirty="0" err="1" smtClean="0"/>
              <a:t>grupi</a:t>
            </a:r>
            <a:r>
              <a:rPr lang="en-GB" sz="1400" dirty="0" smtClean="0"/>
              <a:t> (</a:t>
            </a:r>
            <a:r>
              <a:rPr lang="en-GB" sz="1400" dirty="0" err="1" smtClean="0"/>
              <a:t>preuzima</a:t>
            </a:r>
            <a:r>
              <a:rPr lang="en-GB" sz="1400" dirty="0" smtClean="0"/>
              <a:t> </a:t>
            </a:r>
            <a:r>
              <a:rPr lang="en-GB" sz="1400" dirty="0" err="1" smtClean="0"/>
              <a:t>inicijativu</a:t>
            </a:r>
            <a:r>
              <a:rPr lang="en-GB" sz="1400" dirty="0" smtClean="0"/>
              <a:t>, </a:t>
            </a:r>
            <a:r>
              <a:rPr lang="en-GB" sz="1400" dirty="0" err="1" smtClean="0"/>
              <a:t>daje</a:t>
            </a:r>
            <a:r>
              <a:rPr lang="en-GB" sz="1400" dirty="0" smtClean="0"/>
              <a:t> </a:t>
            </a:r>
            <a:r>
              <a:rPr lang="en-GB" sz="1400" dirty="0" err="1" smtClean="0"/>
              <a:t>instrukcije</a:t>
            </a:r>
            <a:r>
              <a:rPr lang="en-GB" sz="1400" dirty="0" smtClean="0"/>
              <a:t>, </a:t>
            </a:r>
            <a:r>
              <a:rPr lang="en-GB" sz="1400" dirty="0" err="1" smtClean="0"/>
              <a:t>traži</a:t>
            </a:r>
            <a:r>
              <a:rPr lang="en-GB" sz="1400" dirty="0" smtClean="0"/>
              <a:t> </a:t>
            </a:r>
            <a:r>
              <a:rPr lang="en-GB" sz="1400" dirty="0" err="1" smtClean="0"/>
              <a:t>angažovanje</a:t>
            </a:r>
            <a:r>
              <a:rPr lang="en-GB" sz="1400" dirty="0" smtClean="0"/>
              <a:t> </a:t>
            </a:r>
            <a:r>
              <a:rPr lang="en-GB" sz="1400" dirty="0" err="1" smtClean="0"/>
              <a:t>drugih</a:t>
            </a:r>
            <a:r>
              <a:rPr lang="en-GB" sz="1400" dirty="0" smtClean="0"/>
              <a:t>)</a:t>
            </a:r>
          </a:p>
          <a:p>
            <a:pPr>
              <a:buNone/>
            </a:pPr>
            <a:r>
              <a:rPr lang="en-GB" sz="1400" dirty="0" smtClean="0"/>
              <a:t>x </a:t>
            </a:r>
            <a:r>
              <a:rPr lang="en-GB" sz="1400" dirty="0" err="1" smtClean="0"/>
              <a:t>pokazuje</a:t>
            </a:r>
            <a:r>
              <a:rPr lang="en-GB" sz="1400" dirty="0" smtClean="0"/>
              <a:t> </a:t>
            </a:r>
            <a:r>
              <a:rPr lang="en-GB" sz="1400" dirty="0" err="1" smtClean="0"/>
              <a:t>brigu</a:t>
            </a:r>
            <a:r>
              <a:rPr lang="en-GB" sz="1400" dirty="0" smtClean="0"/>
              <a:t> </a:t>
            </a:r>
            <a:r>
              <a:rPr lang="en-GB" sz="1400" dirty="0" err="1" smtClean="0"/>
              <a:t>za</a:t>
            </a:r>
            <a:r>
              <a:rPr lang="en-GB" sz="1400" dirty="0" smtClean="0"/>
              <a:t> </a:t>
            </a:r>
            <a:r>
              <a:rPr lang="en-GB" sz="1400" dirty="0" err="1" smtClean="0"/>
              <a:t>druge</a:t>
            </a:r>
            <a:r>
              <a:rPr lang="en-GB" sz="1400" dirty="0" smtClean="0"/>
              <a:t> </a:t>
            </a:r>
          </a:p>
          <a:p>
            <a:pPr>
              <a:buNone/>
            </a:pPr>
            <a:r>
              <a:rPr lang="en-GB" sz="1400" dirty="0" smtClean="0"/>
              <a:t>x </a:t>
            </a:r>
            <a:r>
              <a:rPr lang="en-GB" sz="1400" dirty="0" err="1" smtClean="0"/>
              <a:t>uvažava</a:t>
            </a:r>
            <a:r>
              <a:rPr lang="en-GB" sz="1400" dirty="0" smtClean="0"/>
              <a:t> </a:t>
            </a:r>
            <a:r>
              <a:rPr lang="en-GB" sz="1400" dirty="0" err="1" smtClean="0"/>
              <a:t>pravila</a:t>
            </a:r>
            <a:r>
              <a:rPr lang="en-GB" sz="1400" dirty="0" smtClean="0"/>
              <a:t> </a:t>
            </a:r>
          </a:p>
          <a:p>
            <a:pPr>
              <a:buNone/>
            </a:pPr>
            <a:r>
              <a:rPr lang="en-GB" sz="1400" dirty="0" smtClean="0"/>
              <a:t>x </a:t>
            </a:r>
            <a:r>
              <a:rPr lang="en-GB" sz="1400" dirty="0" err="1" smtClean="0"/>
              <a:t>predlaže</a:t>
            </a:r>
            <a:r>
              <a:rPr lang="en-GB" sz="1400" dirty="0" smtClean="0"/>
              <a:t> </a:t>
            </a:r>
            <a:r>
              <a:rPr lang="en-GB" sz="1400" dirty="0" err="1" smtClean="0"/>
              <a:t>akcije</a:t>
            </a:r>
            <a:r>
              <a:rPr lang="en-GB" sz="1400" dirty="0" smtClean="0"/>
              <a:t> u </a:t>
            </a:r>
            <a:r>
              <a:rPr lang="en-GB" sz="1400" dirty="0" err="1" smtClean="0"/>
              <a:t>kojima</a:t>
            </a:r>
            <a:r>
              <a:rPr lang="en-GB" sz="1400" dirty="0" smtClean="0"/>
              <a:t> se brine o </a:t>
            </a:r>
            <a:r>
              <a:rPr lang="en-GB" sz="1400" dirty="0" err="1" smtClean="0"/>
              <a:t>okruženju</a:t>
            </a:r>
            <a:endParaRPr lang="en-GB" sz="1400" dirty="0" smtClean="0"/>
          </a:p>
          <a:p>
            <a:pPr>
              <a:buNone/>
            </a:pPr>
            <a:r>
              <a:rPr lang="en-GB" sz="1400" dirty="0" smtClean="0"/>
              <a:t>x </a:t>
            </a:r>
            <a:r>
              <a:rPr lang="en-GB" sz="1400" dirty="0" err="1" smtClean="0"/>
              <a:t>prepoznaje</a:t>
            </a:r>
            <a:r>
              <a:rPr lang="en-GB" sz="1400" dirty="0" smtClean="0"/>
              <a:t> </a:t>
            </a:r>
            <a:r>
              <a:rPr lang="en-GB" sz="1400" dirty="0" err="1" smtClean="0"/>
              <a:t>pravednost</a:t>
            </a:r>
            <a:r>
              <a:rPr lang="en-GB" sz="1400" dirty="0" smtClean="0"/>
              <a:t> u </a:t>
            </a:r>
            <a:r>
              <a:rPr lang="en-GB" sz="1400" dirty="0" err="1" smtClean="0"/>
              <a:t>određenim</a:t>
            </a:r>
            <a:r>
              <a:rPr lang="en-GB" sz="1400" dirty="0" smtClean="0"/>
              <a:t> </a:t>
            </a:r>
            <a:r>
              <a:rPr lang="en-GB" sz="1400" dirty="0" err="1" smtClean="0"/>
              <a:t>situacijama</a:t>
            </a:r>
            <a:r>
              <a:rPr lang="en-GB" sz="1400" dirty="0" smtClean="0"/>
              <a:t> </a:t>
            </a:r>
            <a:r>
              <a:rPr lang="en-GB" sz="1400" dirty="0" err="1" smtClean="0"/>
              <a:t>i</a:t>
            </a:r>
            <a:r>
              <a:rPr lang="en-GB" sz="1400" dirty="0" smtClean="0"/>
              <a:t> </a:t>
            </a:r>
            <a:r>
              <a:rPr lang="en-GB" sz="1400" dirty="0" err="1" smtClean="0"/>
              <a:t>spremno</a:t>
            </a:r>
            <a:r>
              <a:rPr lang="en-GB" sz="1400" dirty="0" smtClean="0"/>
              <a:t> je </a:t>
            </a:r>
            <a:r>
              <a:rPr lang="en-GB" sz="1400" dirty="0" err="1" smtClean="0"/>
              <a:t>da</a:t>
            </a:r>
            <a:r>
              <a:rPr lang="en-GB" sz="1400" dirty="0" smtClean="0"/>
              <a:t> se </a:t>
            </a:r>
            <a:r>
              <a:rPr lang="en-GB" sz="1400" dirty="0" err="1" smtClean="0"/>
              <a:t>odupre</a:t>
            </a:r>
            <a:r>
              <a:rPr lang="en-GB" sz="1400" dirty="0" smtClean="0"/>
              <a:t> </a:t>
            </a:r>
            <a:r>
              <a:rPr lang="en-GB" sz="1400" dirty="0" err="1" smtClean="0"/>
              <a:t>nepravdi</a:t>
            </a:r>
            <a:endParaRPr lang="en-GB" sz="1400" dirty="0" smtClean="0"/>
          </a:p>
          <a:p>
            <a:pPr>
              <a:buNone/>
            </a:pPr>
            <a:endParaRPr lang="en-GB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b="1" dirty="0" smtClean="0"/>
              <a:t/>
            </a:r>
            <a:br>
              <a:rPr lang="sr-Latn-RS" b="1" dirty="0" smtClean="0"/>
            </a:br>
            <a:r>
              <a:rPr lang="sr-Latn-RS" b="1" dirty="0" smtClean="0">
                <a:solidFill>
                  <a:srgbClr val="00B050"/>
                </a:solidFill>
              </a:rPr>
              <a:t>OBLAST UČENJE</a:t>
            </a:r>
            <a:r>
              <a:rPr lang="sr-Latn-RS" b="1" dirty="0" smtClean="0"/>
              <a:t/>
            </a:r>
            <a:br>
              <a:rPr lang="sr-Latn-RS" b="1" dirty="0" smtClean="0"/>
            </a:br>
            <a:r>
              <a:rPr lang="en-GB" b="1" dirty="0" smtClean="0"/>
              <a:t>PITANJA </a:t>
            </a:r>
            <a:r>
              <a:rPr lang="sr-Latn-RS" b="1" dirty="0" smtClean="0"/>
              <a:t>za roditelja/e i vršnjake</a:t>
            </a:r>
            <a:r>
              <a:rPr lang="en-GB" dirty="0" smtClean="0">
                <a:solidFill>
                  <a:srgbClr val="00B050"/>
                </a:solidFill>
              </a:rPr>
              <a:t/>
            </a:r>
            <a:br>
              <a:rPr lang="en-GB" dirty="0" smtClean="0">
                <a:solidFill>
                  <a:srgbClr val="00B050"/>
                </a:solidFill>
              </a:rPr>
            </a:b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dirty="0" smtClean="0">
                <a:solidFill>
                  <a:srgbClr val="00B050"/>
                </a:solidFill>
              </a:rPr>
              <a:t>Da li vaše dete ima neka posebna interesovanja i/ ili pokazuje neke posebne veštine i umeća. Koja? </a:t>
            </a:r>
            <a:endParaRPr lang="en-GB" dirty="0" smtClean="0">
              <a:solidFill>
                <a:srgbClr val="00B05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de-DE" dirty="0" smtClean="0">
                <a:solidFill>
                  <a:srgbClr val="00B050"/>
                </a:solidFill>
              </a:rPr>
              <a:t>2. </a:t>
            </a:r>
            <a:r>
              <a:rPr lang="en-GB" dirty="0" err="1" smtClean="0">
                <a:solidFill>
                  <a:srgbClr val="00B050"/>
                </a:solidFill>
              </a:rPr>
              <a:t>Šta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err="1" smtClean="0">
                <a:solidFill>
                  <a:srgbClr val="00B050"/>
                </a:solidFill>
              </a:rPr>
              <a:t>Vaše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err="1" smtClean="0">
                <a:solidFill>
                  <a:srgbClr val="00B050"/>
                </a:solidFill>
              </a:rPr>
              <a:t>dete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err="1" smtClean="0">
                <a:solidFill>
                  <a:srgbClr val="00B050"/>
                </a:solidFill>
              </a:rPr>
              <a:t>radi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err="1" smtClean="0">
                <a:solidFill>
                  <a:srgbClr val="00B050"/>
                </a:solidFill>
              </a:rPr>
              <a:t>posebno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err="1" smtClean="0">
                <a:solidFill>
                  <a:srgbClr val="00B050"/>
                </a:solidFill>
              </a:rPr>
              <a:t>lako</a:t>
            </a:r>
            <a:r>
              <a:rPr lang="en-GB" dirty="0" smtClean="0">
                <a:solidFill>
                  <a:srgbClr val="00B050"/>
                </a:solidFill>
              </a:rPr>
              <a:t>, </a:t>
            </a:r>
            <a:r>
              <a:rPr lang="en-GB" dirty="0" err="1" smtClean="0">
                <a:solidFill>
                  <a:srgbClr val="00B050"/>
                </a:solidFill>
              </a:rPr>
              <a:t>brzo</a:t>
            </a:r>
            <a:r>
              <a:rPr lang="en-GB" dirty="0" smtClean="0">
                <a:solidFill>
                  <a:srgbClr val="00B050"/>
                </a:solidFill>
              </a:rPr>
              <a:t>, </a:t>
            </a:r>
            <a:r>
              <a:rPr lang="en-GB" dirty="0" err="1" smtClean="0">
                <a:solidFill>
                  <a:srgbClr val="00B050"/>
                </a:solidFill>
              </a:rPr>
              <a:t>bez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err="1" smtClean="0">
                <a:solidFill>
                  <a:srgbClr val="00B050"/>
                </a:solidFill>
              </a:rPr>
              <a:t>nekog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err="1" smtClean="0">
                <a:solidFill>
                  <a:srgbClr val="00B050"/>
                </a:solidFill>
              </a:rPr>
              <a:t>vidnog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err="1" smtClean="0">
                <a:solidFill>
                  <a:srgbClr val="00B050"/>
                </a:solidFill>
              </a:rPr>
              <a:t>truda</a:t>
            </a:r>
            <a:r>
              <a:rPr lang="en-GB" dirty="0" smtClean="0">
                <a:solidFill>
                  <a:srgbClr val="00B050"/>
                </a:solidFill>
              </a:rPr>
              <a:t>, </a:t>
            </a:r>
            <a:r>
              <a:rPr lang="en-GB" dirty="0" err="1" smtClean="0">
                <a:solidFill>
                  <a:srgbClr val="00B050"/>
                </a:solidFill>
              </a:rPr>
              <a:t>za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err="1" smtClean="0">
                <a:solidFill>
                  <a:srgbClr val="00B050"/>
                </a:solidFill>
              </a:rPr>
              <a:t>kratko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err="1" smtClean="0">
                <a:solidFill>
                  <a:srgbClr val="00B050"/>
                </a:solidFill>
              </a:rPr>
              <a:t>vreme</a:t>
            </a:r>
            <a:r>
              <a:rPr lang="en-GB" dirty="0" smtClean="0">
                <a:solidFill>
                  <a:srgbClr val="00B050"/>
                </a:solidFill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solidFill>
                  <a:srgbClr val="00B050"/>
                </a:solidFill>
              </a:rPr>
              <a:t>3. Sa </a:t>
            </a:r>
            <a:r>
              <a:rPr lang="en-GB" dirty="0" err="1" smtClean="0">
                <a:solidFill>
                  <a:srgbClr val="00B050"/>
                </a:solidFill>
              </a:rPr>
              <a:t>kim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err="1" smtClean="0">
                <a:solidFill>
                  <a:srgbClr val="00B050"/>
                </a:solidFill>
              </a:rPr>
              <a:t>Vaše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err="1" smtClean="0">
                <a:solidFill>
                  <a:srgbClr val="00B050"/>
                </a:solidFill>
              </a:rPr>
              <a:t>dete</a:t>
            </a:r>
            <a:r>
              <a:rPr lang="en-GB" dirty="0" smtClean="0">
                <a:solidFill>
                  <a:srgbClr val="00B050"/>
                </a:solidFill>
              </a:rPr>
              <a:t> deli </a:t>
            </a:r>
            <a:r>
              <a:rPr lang="en-GB" dirty="0" err="1" smtClean="0">
                <a:solidFill>
                  <a:srgbClr val="00B050"/>
                </a:solidFill>
              </a:rPr>
              <a:t>specifična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err="1" smtClean="0">
                <a:solidFill>
                  <a:srgbClr val="00B050"/>
                </a:solidFill>
              </a:rPr>
              <a:t>interesovanja</a:t>
            </a:r>
            <a:r>
              <a:rPr lang="en-GB" dirty="0" smtClean="0">
                <a:solidFill>
                  <a:srgbClr val="00B050"/>
                </a:solidFill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solidFill>
                  <a:srgbClr val="00B050"/>
                </a:solidFill>
              </a:rPr>
              <a:t>4. </a:t>
            </a:r>
            <a:r>
              <a:rPr lang="en-GB" dirty="0" err="1" smtClean="0">
                <a:solidFill>
                  <a:srgbClr val="00B050"/>
                </a:solidFill>
              </a:rPr>
              <a:t>Navedite</a:t>
            </a:r>
            <a:r>
              <a:rPr lang="en-GB" dirty="0" smtClean="0">
                <a:solidFill>
                  <a:srgbClr val="00B050"/>
                </a:solidFill>
              </a:rPr>
              <a:t> pet </a:t>
            </a:r>
            <a:r>
              <a:rPr lang="en-GB" dirty="0" err="1" smtClean="0">
                <a:solidFill>
                  <a:srgbClr val="00B050"/>
                </a:solidFill>
              </a:rPr>
              <a:t>ključnih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err="1" smtClean="0">
                <a:solidFill>
                  <a:srgbClr val="00B050"/>
                </a:solidFill>
              </a:rPr>
              <a:t>reči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err="1" smtClean="0">
                <a:solidFill>
                  <a:srgbClr val="00B050"/>
                </a:solidFill>
              </a:rPr>
              <a:t>kojima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err="1" smtClean="0">
                <a:solidFill>
                  <a:srgbClr val="00B050"/>
                </a:solidFill>
              </a:rPr>
              <a:t>biste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err="1" smtClean="0">
                <a:solidFill>
                  <a:srgbClr val="00B050"/>
                </a:solidFill>
              </a:rPr>
              <a:t>opisali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err="1" smtClean="0">
                <a:solidFill>
                  <a:srgbClr val="00B050"/>
                </a:solidFill>
              </a:rPr>
              <a:t>učenje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err="1" smtClean="0">
                <a:solidFill>
                  <a:srgbClr val="00B050"/>
                </a:solidFill>
              </a:rPr>
              <a:t>svoga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err="1" smtClean="0">
                <a:solidFill>
                  <a:srgbClr val="00B050"/>
                </a:solidFill>
              </a:rPr>
              <a:t>deteta</a:t>
            </a:r>
            <a:r>
              <a:rPr lang="en-GB" dirty="0" smtClean="0">
                <a:solidFill>
                  <a:srgbClr val="00B050"/>
                </a:solidFill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>
                <a:solidFill>
                  <a:srgbClr val="00B050"/>
                </a:solidFill>
              </a:rPr>
              <a:t>5. </a:t>
            </a:r>
            <a:r>
              <a:rPr lang="en-GB" dirty="0" err="1" smtClean="0">
                <a:solidFill>
                  <a:srgbClr val="00B050"/>
                </a:solidFill>
              </a:rPr>
              <a:t>Koje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err="1" smtClean="0">
                <a:solidFill>
                  <a:srgbClr val="00B050"/>
                </a:solidFill>
              </a:rPr>
              <a:t>su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err="1" smtClean="0">
                <a:solidFill>
                  <a:srgbClr val="00B050"/>
                </a:solidFill>
              </a:rPr>
              <a:t>aktivnosti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err="1" smtClean="0">
                <a:solidFill>
                  <a:srgbClr val="00B050"/>
                </a:solidFill>
              </a:rPr>
              <a:t>deteta</a:t>
            </a:r>
            <a:r>
              <a:rPr lang="en-GB" dirty="0" smtClean="0">
                <a:solidFill>
                  <a:srgbClr val="00B050"/>
                </a:solidFill>
              </a:rPr>
              <a:t> van </a:t>
            </a:r>
            <a:r>
              <a:rPr lang="en-GB" dirty="0" err="1" smtClean="0">
                <a:solidFill>
                  <a:srgbClr val="00B050"/>
                </a:solidFill>
              </a:rPr>
              <a:t>vrtića</a:t>
            </a:r>
            <a:r>
              <a:rPr lang="en-GB" dirty="0" smtClean="0">
                <a:solidFill>
                  <a:srgbClr val="00B050"/>
                </a:solidFill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>
                <a:solidFill>
                  <a:srgbClr val="00B050"/>
                </a:solidFill>
              </a:rPr>
              <a:t>6. </a:t>
            </a:r>
            <a:r>
              <a:rPr lang="en-GB" dirty="0" smtClean="0">
                <a:solidFill>
                  <a:srgbClr val="00B050"/>
                </a:solidFill>
              </a:rPr>
              <a:t>U </a:t>
            </a:r>
            <a:r>
              <a:rPr lang="en-GB" dirty="0" err="1" smtClean="0">
                <a:solidFill>
                  <a:srgbClr val="00B050"/>
                </a:solidFill>
              </a:rPr>
              <a:t>kojim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err="1" smtClean="0">
                <a:solidFill>
                  <a:srgbClr val="00B050"/>
                </a:solidFill>
              </a:rPr>
              <a:t>situacijama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err="1" smtClean="0">
                <a:solidFill>
                  <a:srgbClr val="00B050"/>
                </a:solidFill>
              </a:rPr>
              <a:t>dete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err="1" smtClean="0">
                <a:solidFill>
                  <a:srgbClr val="00B050"/>
                </a:solidFill>
              </a:rPr>
              <a:t>ispoljava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err="1" smtClean="0">
                <a:solidFill>
                  <a:srgbClr val="00B050"/>
                </a:solidFill>
              </a:rPr>
              <a:t>svoja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err="1" smtClean="0">
                <a:solidFill>
                  <a:srgbClr val="00B050"/>
                </a:solidFill>
              </a:rPr>
              <a:t>interesovanja</a:t>
            </a:r>
            <a:r>
              <a:rPr lang="en-GB" dirty="0" smtClean="0">
                <a:solidFill>
                  <a:srgbClr val="00B050"/>
                </a:solidFill>
              </a:rPr>
              <a:t>, </a:t>
            </a:r>
            <a:r>
              <a:rPr lang="en-GB" dirty="0" err="1" smtClean="0">
                <a:solidFill>
                  <a:srgbClr val="00B050"/>
                </a:solidFill>
              </a:rPr>
              <a:t>bira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err="1" smtClean="0">
                <a:solidFill>
                  <a:srgbClr val="00B050"/>
                </a:solidFill>
              </a:rPr>
              <a:t>i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err="1" smtClean="0">
                <a:solidFill>
                  <a:srgbClr val="00B050"/>
                </a:solidFill>
              </a:rPr>
              <a:t>preuzima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err="1" smtClean="0">
                <a:solidFill>
                  <a:srgbClr val="00B050"/>
                </a:solidFill>
              </a:rPr>
              <a:t>inicijativu</a:t>
            </a:r>
            <a:r>
              <a:rPr lang="en-GB" dirty="0" smtClean="0">
                <a:solidFill>
                  <a:srgbClr val="00B050"/>
                </a:solidFill>
              </a:rPr>
              <a:t>? </a:t>
            </a:r>
          </a:p>
          <a:p>
            <a:pPr marL="514350" indent="-514350">
              <a:buFont typeface="+mj-lt"/>
              <a:buAutoNum type="arabicPeriod"/>
            </a:pPr>
            <a:r>
              <a:rPr lang="de-DE" dirty="0" smtClean="0">
                <a:solidFill>
                  <a:srgbClr val="00B050"/>
                </a:solidFill>
              </a:rPr>
              <a:t>7. Na koje načine su članovi porodice uključeni u podršku i učenje vašeg deteta?</a:t>
            </a:r>
            <a:endParaRPr lang="en-GB" dirty="0" smtClean="0">
              <a:solidFill>
                <a:srgbClr val="00B05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de-DE" dirty="0" smtClean="0">
                <a:solidFill>
                  <a:srgbClr val="00B050"/>
                </a:solidFill>
              </a:rPr>
              <a:t>Od kog drugara/drugarice možeš da naučiš nešto novo?</a:t>
            </a:r>
            <a:endParaRPr lang="en-GB" dirty="0" smtClean="0">
              <a:solidFill>
                <a:srgbClr val="00B05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de-DE" dirty="0" smtClean="0">
                <a:solidFill>
                  <a:srgbClr val="00B050"/>
                </a:solidFill>
              </a:rPr>
              <a:t>Kako te on/ona uči o nečemu  novom?</a:t>
            </a:r>
            <a:endParaRPr lang="en-GB" dirty="0" smtClean="0">
              <a:solidFill>
                <a:srgbClr val="00B05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00B050"/>
                </a:solidFill>
              </a:rPr>
              <a:t>Kako</a:t>
            </a:r>
            <a:r>
              <a:rPr lang="en-US" dirty="0" smtClean="0">
                <a:solidFill>
                  <a:srgbClr val="00B050"/>
                </a:solidFill>
              </a:rPr>
              <a:t> bi </a:t>
            </a:r>
            <a:r>
              <a:rPr lang="en-US" dirty="0" err="1" smtClean="0">
                <a:solidFill>
                  <a:srgbClr val="00B050"/>
                </a:solidFill>
              </a:rPr>
              <a:t>ti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opisao</a:t>
            </a:r>
            <a:r>
              <a:rPr lang="en-US" dirty="0" smtClean="0">
                <a:solidFill>
                  <a:srgbClr val="00B050"/>
                </a:solidFill>
              </a:rPr>
              <a:t> /</a:t>
            </a:r>
            <a:r>
              <a:rPr lang="en-US" dirty="0" err="1" smtClean="0">
                <a:solidFill>
                  <a:srgbClr val="00B050"/>
                </a:solidFill>
              </a:rPr>
              <a:t>njega</a:t>
            </a:r>
            <a:r>
              <a:rPr lang="en-US" dirty="0" smtClean="0">
                <a:solidFill>
                  <a:srgbClr val="00B050"/>
                </a:solidFill>
              </a:rPr>
              <a:t>/</a:t>
            </a:r>
            <a:r>
              <a:rPr lang="en-US" dirty="0" err="1" smtClean="0">
                <a:solidFill>
                  <a:srgbClr val="00B050"/>
                </a:solidFill>
              </a:rPr>
              <a:t>nju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nekome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ko</a:t>
            </a:r>
            <a:r>
              <a:rPr lang="en-US" dirty="0" smtClean="0">
                <a:solidFill>
                  <a:srgbClr val="00B050"/>
                </a:solidFill>
              </a:rPr>
              <a:t> /</a:t>
            </a:r>
            <a:r>
              <a:rPr lang="en-US" dirty="0" err="1" smtClean="0">
                <a:solidFill>
                  <a:srgbClr val="00B050"/>
                </a:solidFill>
              </a:rPr>
              <a:t>ga</a:t>
            </a:r>
            <a:r>
              <a:rPr lang="en-US" dirty="0" smtClean="0">
                <a:solidFill>
                  <a:srgbClr val="00B050"/>
                </a:solidFill>
              </a:rPr>
              <a:t>/</a:t>
            </a:r>
            <a:r>
              <a:rPr lang="en-US" dirty="0" err="1" smtClean="0">
                <a:solidFill>
                  <a:srgbClr val="00B050"/>
                </a:solidFill>
              </a:rPr>
              <a:t>ju</a:t>
            </a:r>
            <a:r>
              <a:rPr lang="en-US" dirty="0" smtClean="0">
                <a:solidFill>
                  <a:srgbClr val="00B050"/>
                </a:solidFill>
              </a:rPr>
              <a:t> ne </a:t>
            </a:r>
            <a:r>
              <a:rPr lang="en-US" dirty="0" err="1" smtClean="0">
                <a:solidFill>
                  <a:srgbClr val="00B050"/>
                </a:solidFill>
              </a:rPr>
              <a:t>poznaje</a:t>
            </a:r>
            <a:r>
              <a:rPr lang="en-US" dirty="0" smtClean="0">
                <a:solidFill>
                  <a:srgbClr val="00B050"/>
                </a:solidFill>
              </a:rPr>
              <a:t>?</a:t>
            </a:r>
            <a:endParaRPr lang="en-GB" dirty="0" smtClean="0">
              <a:solidFill>
                <a:srgbClr val="00B05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00B050"/>
                </a:solidFill>
              </a:rPr>
              <a:t>Kog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druga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ili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drugaricu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najviše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voliš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da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slušaš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dok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prepričava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svoje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događaje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ili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smišlja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šta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biste</a:t>
            </a:r>
            <a:r>
              <a:rPr lang="en-US" dirty="0" smtClean="0">
                <a:solidFill>
                  <a:srgbClr val="00B050"/>
                </a:solidFill>
              </a:rPr>
              <a:t> novo </a:t>
            </a:r>
            <a:r>
              <a:rPr lang="en-US" dirty="0" err="1" smtClean="0">
                <a:solidFill>
                  <a:srgbClr val="00B050"/>
                </a:solidFill>
              </a:rPr>
              <a:t>mogli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da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radite</a:t>
            </a:r>
            <a:r>
              <a:rPr lang="en-US" dirty="0" smtClean="0">
                <a:solidFill>
                  <a:srgbClr val="00B050"/>
                </a:solidFill>
              </a:rPr>
              <a:t>? </a:t>
            </a:r>
            <a:endParaRPr lang="en-GB" dirty="0" smtClean="0">
              <a:solidFill>
                <a:srgbClr val="00B05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00B050"/>
                </a:solidFill>
              </a:rPr>
              <a:t>Zbog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kog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druga</a:t>
            </a:r>
            <a:r>
              <a:rPr lang="en-US" dirty="0" smtClean="0">
                <a:solidFill>
                  <a:srgbClr val="00B050"/>
                </a:solidFill>
              </a:rPr>
              <a:t>/</a:t>
            </a:r>
            <a:r>
              <a:rPr lang="en-US" dirty="0" err="1" smtClean="0">
                <a:solidFill>
                  <a:srgbClr val="00B050"/>
                </a:solidFill>
              </a:rPr>
              <a:t>drugarice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iz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vrtića</a:t>
            </a:r>
            <a:r>
              <a:rPr lang="en-US" dirty="0" smtClean="0">
                <a:solidFill>
                  <a:srgbClr val="00B050"/>
                </a:solidFill>
              </a:rPr>
              <a:t> se </a:t>
            </a:r>
            <a:r>
              <a:rPr lang="en-US" dirty="0" err="1" smtClean="0">
                <a:solidFill>
                  <a:srgbClr val="00B050"/>
                </a:solidFill>
              </a:rPr>
              <a:t>najčešće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osećaš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srećno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i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zašto</a:t>
            </a:r>
            <a:r>
              <a:rPr lang="en-US" dirty="0" smtClean="0">
                <a:solidFill>
                  <a:srgbClr val="00B050"/>
                </a:solidFill>
              </a:rPr>
              <a:t>? </a:t>
            </a:r>
            <a:endParaRPr lang="en-GB" dirty="0" smtClean="0">
              <a:solidFill>
                <a:srgbClr val="00B05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dirty="0" err="1" smtClean="0">
                <a:solidFill>
                  <a:srgbClr val="00B050"/>
                </a:solidFill>
              </a:rPr>
              <a:t>Da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li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postoji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nešto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što</a:t>
            </a:r>
            <a:r>
              <a:rPr lang="en-US" dirty="0" smtClean="0">
                <a:solidFill>
                  <a:srgbClr val="00B050"/>
                </a:solidFill>
              </a:rPr>
              <a:t> bi </a:t>
            </a:r>
            <a:r>
              <a:rPr lang="en-US" dirty="0" err="1" smtClean="0">
                <a:solidFill>
                  <a:srgbClr val="00B050"/>
                </a:solidFill>
              </a:rPr>
              <a:t>ti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mogao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da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naučiš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svoje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vršnjake</a:t>
            </a:r>
            <a:r>
              <a:rPr lang="en-US" dirty="0" smtClean="0">
                <a:solidFill>
                  <a:srgbClr val="00B050"/>
                </a:solidFill>
              </a:rPr>
              <a:t>, </a:t>
            </a:r>
            <a:r>
              <a:rPr lang="en-US" dirty="0" err="1" smtClean="0">
                <a:solidFill>
                  <a:srgbClr val="00B050"/>
                </a:solidFill>
              </a:rPr>
              <a:t>šta</a:t>
            </a:r>
            <a:r>
              <a:rPr lang="en-US" dirty="0" smtClean="0">
                <a:solidFill>
                  <a:srgbClr val="00B050"/>
                </a:solidFill>
              </a:rPr>
              <a:t> bi to </a:t>
            </a:r>
            <a:r>
              <a:rPr lang="en-US" dirty="0" err="1" smtClean="0">
                <a:solidFill>
                  <a:srgbClr val="00B050"/>
                </a:solidFill>
              </a:rPr>
              <a:t>bilo</a:t>
            </a:r>
            <a:r>
              <a:rPr lang="en-US" dirty="0" smtClean="0">
                <a:solidFill>
                  <a:srgbClr val="00B050"/>
                </a:solidFill>
              </a:rPr>
              <a:t>?</a:t>
            </a:r>
            <a:endParaRPr lang="en-GB" dirty="0" smtClean="0">
              <a:solidFill>
                <a:srgbClr val="00B050"/>
              </a:solidFill>
            </a:endParaRP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Z</a:t>
            </a:r>
            <a:r>
              <a:rPr lang="sr-Latn-RS" dirty="0" smtClean="0"/>
              <a:t>avršna tabela - rezime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Jake </a:t>
            </a:r>
            <a:r>
              <a:rPr lang="en-US" sz="2800" dirty="0" err="1">
                <a:solidFill>
                  <a:srgbClr val="7030A0"/>
                </a:solidFill>
              </a:rPr>
              <a:t>strane</a:t>
            </a:r>
            <a:r>
              <a:rPr lang="en-US" sz="2800" dirty="0">
                <a:solidFill>
                  <a:srgbClr val="7030A0"/>
                </a:solidFill>
              </a:rPr>
              <a:t>/</a:t>
            </a:r>
            <a:r>
              <a:rPr lang="en-US" sz="2800" dirty="0" err="1">
                <a:solidFill>
                  <a:srgbClr val="7030A0"/>
                </a:solidFill>
              </a:rPr>
              <a:t>karakteristike</a:t>
            </a:r>
            <a:r>
              <a:rPr lang="en-US" sz="2800" dirty="0">
                <a:solidFill>
                  <a:srgbClr val="7030A0"/>
                </a:solidFill>
              </a:rPr>
              <a:t>/</a:t>
            </a:r>
            <a:r>
              <a:rPr lang="en-US" sz="2800" dirty="0" err="1">
                <a:solidFill>
                  <a:srgbClr val="7030A0"/>
                </a:solidFill>
              </a:rPr>
              <a:t>sposobnosti</a:t>
            </a:r>
            <a:r>
              <a:rPr lang="en-US" sz="2800" dirty="0" smtClean="0">
                <a:solidFill>
                  <a:srgbClr val="7030A0"/>
                </a:solidFill>
              </a:rPr>
              <a:t>:</a:t>
            </a:r>
            <a:endParaRPr lang="en-GB" sz="2800" dirty="0">
              <a:solidFill>
                <a:srgbClr val="7030A0"/>
              </a:solidFill>
            </a:endParaRPr>
          </a:p>
          <a:p>
            <a:r>
              <a:rPr lang="en-US" sz="2800" dirty="0" err="1">
                <a:solidFill>
                  <a:srgbClr val="7030A0"/>
                </a:solidFill>
              </a:rPr>
              <a:t>Potreba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za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podrškom</a:t>
            </a:r>
            <a:r>
              <a:rPr lang="en-US" sz="2800" dirty="0">
                <a:solidFill>
                  <a:srgbClr val="7030A0"/>
                </a:solidFill>
              </a:rPr>
              <a:t>( </a:t>
            </a:r>
            <a:r>
              <a:rPr lang="en-US" sz="2800" dirty="0" err="1">
                <a:solidFill>
                  <a:srgbClr val="7030A0"/>
                </a:solidFill>
              </a:rPr>
              <a:t>oblasti</a:t>
            </a:r>
            <a:r>
              <a:rPr lang="en-US" sz="2800" dirty="0" smtClean="0">
                <a:solidFill>
                  <a:srgbClr val="7030A0"/>
                </a:solidFill>
              </a:rPr>
              <a:t>):</a:t>
            </a:r>
            <a:r>
              <a:rPr lang="en-US" sz="2800" dirty="0">
                <a:solidFill>
                  <a:srgbClr val="7030A0"/>
                </a:solidFill>
              </a:rPr>
              <a:t> </a:t>
            </a:r>
            <a:endParaRPr lang="en-GB" sz="2800" dirty="0">
              <a:solidFill>
                <a:srgbClr val="7030A0"/>
              </a:solidFill>
            </a:endParaRPr>
          </a:p>
          <a:p>
            <a:r>
              <a:rPr lang="en-US" sz="2800" dirty="0" err="1">
                <a:solidFill>
                  <a:srgbClr val="7030A0"/>
                </a:solidFill>
              </a:rPr>
              <a:t>Sredstva</a:t>
            </a:r>
            <a:r>
              <a:rPr lang="en-US" sz="2800" dirty="0">
                <a:solidFill>
                  <a:srgbClr val="7030A0"/>
                </a:solidFill>
              </a:rPr>
              <a:t>, </a:t>
            </a:r>
            <a:r>
              <a:rPr lang="en-US" sz="2800" dirty="0" err="1">
                <a:solidFill>
                  <a:srgbClr val="7030A0"/>
                </a:solidFill>
              </a:rPr>
              <a:t>materijali</a:t>
            </a:r>
            <a:r>
              <a:rPr lang="en-US" sz="2800" dirty="0">
                <a:solidFill>
                  <a:srgbClr val="7030A0"/>
                </a:solidFill>
              </a:rPr>
              <a:t>, </a:t>
            </a:r>
            <a:r>
              <a:rPr lang="en-US" sz="2800" dirty="0" err="1">
                <a:solidFill>
                  <a:srgbClr val="7030A0"/>
                </a:solidFill>
              </a:rPr>
              <a:t>metode</a:t>
            </a:r>
            <a:r>
              <a:rPr lang="en-US" sz="2800" dirty="0" smtClean="0">
                <a:solidFill>
                  <a:srgbClr val="7030A0"/>
                </a:solidFill>
              </a:rPr>
              <a:t>:</a:t>
            </a:r>
            <a:endParaRPr lang="sr-Latn-RS" sz="2800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en-GB" sz="2800" dirty="0">
              <a:solidFill>
                <a:srgbClr val="7030A0"/>
              </a:solidFill>
            </a:endParaRPr>
          </a:p>
          <a:p>
            <a:r>
              <a:rPr lang="en-US" sz="2800" dirty="0" err="1">
                <a:solidFill>
                  <a:srgbClr val="7030A0"/>
                </a:solidFill>
              </a:rPr>
              <a:t>Potrebna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saradnja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sa</a:t>
            </a:r>
            <a:r>
              <a:rPr lang="en-US" sz="2800" dirty="0" smtClean="0">
                <a:solidFill>
                  <a:srgbClr val="7030A0"/>
                </a:solidFill>
              </a:rPr>
              <a:t>:</a:t>
            </a:r>
            <a:endParaRPr lang="en-GB" sz="2800" dirty="0">
              <a:solidFill>
                <a:srgbClr val="7030A0"/>
              </a:solidFill>
            </a:endParaRPr>
          </a:p>
          <a:p>
            <a:r>
              <a:rPr lang="en-US" sz="2800" dirty="0" err="1">
                <a:solidFill>
                  <a:srgbClr val="7030A0"/>
                </a:solidFill>
              </a:rPr>
              <a:t>Način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praćenja</a:t>
            </a:r>
            <a:r>
              <a:rPr lang="en-US" sz="2800" dirty="0">
                <a:solidFill>
                  <a:srgbClr val="7030A0"/>
                </a:solidFill>
              </a:rPr>
              <a:t>: </a:t>
            </a:r>
            <a:endParaRPr lang="en-GB" sz="2800" dirty="0">
              <a:solidFill>
                <a:srgbClr val="7030A0"/>
              </a:solidFill>
            </a:endParaRPr>
          </a:p>
          <a:p>
            <a:pPr>
              <a:buNone/>
            </a:pPr>
            <a:r>
              <a:rPr lang="en-US" sz="2800" dirty="0">
                <a:solidFill>
                  <a:srgbClr val="7030A0"/>
                </a:solidFill>
              </a:rPr>
              <a:t> </a:t>
            </a:r>
            <a:endParaRPr lang="en-GB" sz="2800" dirty="0">
              <a:solidFill>
                <a:srgbClr val="7030A0"/>
              </a:solidFill>
            </a:endParaRPr>
          </a:p>
          <a:p>
            <a:r>
              <a:rPr lang="en-US" sz="2800" dirty="0" err="1" smtClean="0">
                <a:solidFill>
                  <a:srgbClr val="7030A0"/>
                </a:solidFill>
              </a:rPr>
              <a:t>Dodatne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>
                <a:solidFill>
                  <a:srgbClr val="7030A0"/>
                </a:solidFill>
              </a:rPr>
              <a:t>zabeleške</a:t>
            </a:r>
            <a:r>
              <a:rPr lang="en-US" sz="2800" dirty="0">
                <a:solidFill>
                  <a:srgbClr val="7030A0"/>
                </a:solidFill>
              </a:rPr>
              <a:t>:</a:t>
            </a:r>
            <a:endParaRPr lang="en-GB" sz="2800" dirty="0">
              <a:solidFill>
                <a:srgbClr val="7030A0"/>
              </a:solidFill>
            </a:endParaRPr>
          </a:p>
          <a:p>
            <a:pPr>
              <a:buNone/>
            </a:pPr>
            <a:endParaRPr lang="en-GB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POČETNA ISKUSTVA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GB" dirty="0" smtClean="0"/>
              <a:t>R</a:t>
            </a:r>
            <a:r>
              <a:rPr lang="sr-Latn-RS" dirty="0" smtClean="0"/>
              <a:t>azumljiv vaspitačima;</a:t>
            </a:r>
          </a:p>
          <a:p>
            <a:pPr>
              <a:buFont typeface="Wingdings" pitchFamily="2" charset="2"/>
              <a:buChar char="ü"/>
            </a:pPr>
            <a:r>
              <a:rPr lang="en-GB" dirty="0" smtClean="0"/>
              <a:t>P</a:t>
            </a:r>
            <a:r>
              <a:rPr lang="sr-Latn-RS" dirty="0" smtClean="0"/>
              <a:t>rimenljiv u razgovoru sa roditeljima</a:t>
            </a:r>
          </a:p>
          <a:p>
            <a:endParaRPr lang="sr-Latn-RS" dirty="0" smtClean="0"/>
          </a:p>
          <a:p>
            <a:endParaRPr lang="sr-Latn-RS" dirty="0" smtClean="0"/>
          </a:p>
          <a:p>
            <a:pPr>
              <a:buNone/>
            </a:pPr>
            <a:endParaRPr lang="sr-Latn-RS" dirty="0" smtClean="0"/>
          </a:p>
          <a:p>
            <a:pPr>
              <a:buFont typeface="Wingdings" pitchFamily="2" charset="2"/>
              <a:buChar char="v"/>
            </a:pPr>
            <a:r>
              <a:rPr lang="en-GB" dirty="0" smtClean="0"/>
              <a:t>Z</a:t>
            </a:r>
            <a:r>
              <a:rPr lang="sr-Latn-RS" dirty="0" smtClean="0"/>
              <a:t>ahtevan po vremenu</a:t>
            </a:r>
          </a:p>
          <a:p>
            <a:pPr>
              <a:buFont typeface="Wingdings" pitchFamily="2" charset="2"/>
              <a:buChar char="v"/>
            </a:pPr>
            <a:r>
              <a:rPr lang="en-GB" dirty="0" smtClean="0"/>
              <a:t>N</a:t>
            </a:r>
            <a:r>
              <a:rPr lang="sr-Latn-RS" dirty="0" smtClean="0"/>
              <a:t>edoumice u intervjuisanju detetovih vršnjaka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en-GB" sz="3600" dirty="0" smtClean="0"/>
              <a:t>P</a:t>
            </a:r>
            <a:r>
              <a:rPr lang="sr-Latn-RS" sz="3600" dirty="0" smtClean="0"/>
              <a:t>repoznajmo potencijal za darovitost!</a:t>
            </a:r>
            <a:endParaRPr lang="en-GB" sz="3600" dirty="0"/>
          </a:p>
        </p:txBody>
      </p:sp>
      <p:pic>
        <p:nvPicPr>
          <p:cNvPr id="1026" name="Picture 2" descr="C:\Users\AS\Desktop\dec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8496943" cy="5589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fontScale="92500" lnSpcReduction="10000"/>
          </a:bodyPr>
          <a:lstStyle/>
          <a:p>
            <a:r>
              <a:rPr lang="en-GB" sz="2600" dirty="0" err="1" smtClean="0"/>
              <a:t>Rani</a:t>
            </a:r>
            <a:r>
              <a:rPr lang="en-GB" sz="2600" dirty="0" smtClean="0"/>
              <a:t> </a:t>
            </a:r>
            <a:r>
              <a:rPr lang="en-GB" sz="2600" dirty="0" err="1" smtClean="0"/>
              <a:t>razvoj</a:t>
            </a:r>
            <a:r>
              <a:rPr lang="en-GB" sz="2600" dirty="0" smtClean="0"/>
              <a:t> </a:t>
            </a:r>
            <a:r>
              <a:rPr lang="en-GB" sz="2600" dirty="0" err="1" smtClean="0">
                <a:solidFill>
                  <a:srgbClr val="FF0000"/>
                </a:solidFill>
              </a:rPr>
              <a:t>izuzetnih</a:t>
            </a:r>
            <a:r>
              <a:rPr lang="en-GB" sz="2600" dirty="0" smtClean="0">
                <a:solidFill>
                  <a:srgbClr val="FF0000"/>
                </a:solidFill>
              </a:rPr>
              <a:t> </a:t>
            </a:r>
            <a:r>
              <a:rPr lang="en-GB" sz="2600" dirty="0" err="1" smtClean="0">
                <a:solidFill>
                  <a:srgbClr val="FF0000"/>
                </a:solidFill>
              </a:rPr>
              <a:t>verbalnih</a:t>
            </a:r>
            <a:r>
              <a:rPr lang="en-GB" sz="2600" dirty="0" smtClean="0">
                <a:solidFill>
                  <a:srgbClr val="FF0000"/>
                </a:solidFill>
              </a:rPr>
              <a:t> </a:t>
            </a:r>
            <a:r>
              <a:rPr lang="en-GB" sz="2600" dirty="0" err="1" smtClean="0">
                <a:solidFill>
                  <a:srgbClr val="FF0000"/>
                </a:solidFill>
              </a:rPr>
              <a:t>sposobnosti</a:t>
            </a:r>
            <a:r>
              <a:rPr lang="en-GB" sz="2600" dirty="0" smtClean="0">
                <a:solidFill>
                  <a:srgbClr val="FF0000"/>
                </a:solidFill>
              </a:rPr>
              <a:t> </a:t>
            </a:r>
            <a:r>
              <a:rPr lang="en-GB" sz="2600" dirty="0" err="1" smtClean="0"/>
              <a:t>često</a:t>
            </a:r>
            <a:r>
              <a:rPr lang="en-GB" sz="2600" dirty="0" smtClean="0"/>
              <a:t> se </a:t>
            </a:r>
            <a:r>
              <a:rPr lang="en-GB" sz="2600" dirty="0" err="1" smtClean="0"/>
              <a:t>smatra</a:t>
            </a:r>
            <a:r>
              <a:rPr lang="en-GB" sz="2600" dirty="0" smtClean="0"/>
              <a:t> </a:t>
            </a:r>
            <a:r>
              <a:rPr lang="en-GB" sz="2600" dirty="0" err="1" smtClean="0"/>
              <a:t>znakom</a:t>
            </a:r>
            <a:r>
              <a:rPr lang="en-GB" sz="2600" dirty="0" smtClean="0"/>
              <a:t> </a:t>
            </a:r>
            <a:r>
              <a:rPr lang="en-GB" sz="2600" dirty="0" err="1" smtClean="0"/>
              <a:t>ili</a:t>
            </a:r>
            <a:r>
              <a:rPr lang="en-GB" sz="2600" dirty="0" smtClean="0"/>
              <a:t> </a:t>
            </a:r>
            <a:r>
              <a:rPr lang="en-GB" sz="2600" dirty="0" err="1" smtClean="0"/>
              <a:t>karakteristikom</a:t>
            </a:r>
            <a:r>
              <a:rPr lang="en-GB" sz="2600" dirty="0" smtClean="0"/>
              <a:t> </a:t>
            </a:r>
            <a:r>
              <a:rPr lang="en-GB" sz="2600" dirty="0" err="1" smtClean="0"/>
              <a:t>darovitosti</a:t>
            </a:r>
            <a:r>
              <a:rPr lang="en-GB" sz="2600" dirty="0" smtClean="0"/>
              <a:t> (</a:t>
            </a:r>
            <a:r>
              <a:rPr lang="en-GB" sz="2600" dirty="0" err="1" smtClean="0"/>
              <a:t>Damiani</a:t>
            </a:r>
            <a:r>
              <a:rPr lang="en-GB" sz="2600" dirty="0" smtClean="0"/>
              <a:t>, 1997; Gross, 1999; Klein, 1992; </a:t>
            </a:r>
            <a:r>
              <a:rPr lang="en-GB" sz="2600" dirty="0" err="1" smtClean="0"/>
              <a:t>Roeper</a:t>
            </a:r>
            <a:r>
              <a:rPr lang="en-GB" sz="2600" dirty="0" smtClean="0"/>
              <a:t>, 1977).</a:t>
            </a:r>
          </a:p>
          <a:p>
            <a:r>
              <a:rPr lang="en-GB" sz="2600" dirty="0" err="1" smtClean="0"/>
              <a:t>Preuranjenu</a:t>
            </a:r>
            <a:r>
              <a:rPr lang="en-GB" sz="2600" dirty="0" smtClean="0"/>
              <a:t> </a:t>
            </a:r>
            <a:r>
              <a:rPr lang="en-GB" sz="2600" dirty="0" err="1" smtClean="0"/>
              <a:t>verbalnu</a:t>
            </a:r>
            <a:r>
              <a:rPr lang="en-GB" sz="2600" dirty="0" smtClean="0"/>
              <a:t> </a:t>
            </a:r>
            <a:r>
              <a:rPr lang="en-GB" sz="2600" dirty="0" err="1" smtClean="0"/>
              <a:t>sposobnost</a:t>
            </a:r>
            <a:r>
              <a:rPr lang="en-GB" sz="2600" dirty="0" smtClean="0"/>
              <a:t> </a:t>
            </a:r>
            <a:r>
              <a:rPr lang="en-GB" sz="2600" dirty="0" err="1" smtClean="0"/>
              <a:t>karakteriše</a:t>
            </a:r>
            <a:r>
              <a:rPr lang="en-GB" sz="2600" dirty="0" smtClean="0"/>
              <a:t> </a:t>
            </a:r>
            <a:r>
              <a:rPr lang="en-GB" sz="2600" dirty="0" err="1" smtClean="0">
                <a:solidFill>
                  <a:srgbClr val="FF0000"/>
                </a:solidFill>
              </a:rPr>
              <a:t>napredan</a:t>
            </a:r>
            <a:r>
              <a:rPr lang="en-GB" sz="2600" dirty="0" smtClean="0">
                <a:solidFill>
                  <a:srgbClr val="FF0000"/>
                </a:solidFill>
              </a:rPr>
              <a:t> </a:t>
            </a:r>
            <a:r>
              <a:rPr lang="en-GB" sz="2600" dirty="0" err="1" smtClean="0">
                <a:solidFill>
                  <a:srgbClr val="FF0000"/>
                </a:solidFill>
              </a:rPr>
              <a:t>rečnik</a:t>
            </a:r>
            <a:r>
              <a:rPr lang="en-GB" sz="2600" dirty="0" smtClean="0">
                <a:solidFill>
                  <a:srgbClr val="FF0000"/>
                </a:solidFill>
              </a:rPr>
              <a:t> </a:t>
            </a:r>
            <a:r>
              <a:rPr lang="en-GB" sz="2600" dirty="0" err="1" smtClean="0">
                <a:solidFill>
                  <a:srgbClr val="FF0000"/>
                </a:solidFill>
              </a:rPr>
              <a:t>za</a:t>
            </a:r>
            <a:r>
              <a:rPr lang="en-GB" sz="2600" dirty="0" smtClean="0">
                <a:solidFill>
                  <a:srgbClr val="FF0000"/>
                </a:solidFill>
              </a:rPr>
              <a:t> </a:t>
            </a:r>
            <a:r>
              <a:rPr lang="en-GB" sz="2600" dirty="0" err="1" smtClean="0"/>
              <a:t>uzrast</a:t>
            </a:r>
            <a:r>
              <a:rPr lang="en-GB" sz="2600" dirty="0" smtClean="0"/>
              <a:t>; </a:t>
            </a:r>
            <a:r>
              <a:rPr lang="en-GB" sz="2600" dirty="0" err="1" smtClean="0">
                <a:solidFill>
                  <a:srgbClr val="FF0000"/>
                </a:solidFill>
              </a:rPr>
              <a:t>upotreba</a:t>
            </a:r>
            <a:r>
              <a:rPr lang="en-GB" sz="2600" dirty="0" smtClean="0">
                <a:solidFill>
                  <a:srgbClr val="FF0000"/>
                </a:solidFill>
              </a:rPr>
              <a:t> </a:t>
            </a:r>
            <a:r>
              <a:rPr lang="en-GB" sz="2600" dirty="0" err="1" smtClean="0">
                <a:solidFill>
                  <a:srgbClr val="FF0000"/>
                </a:solidFill>
              </a:rPr>
              <a:t>jezika</a:t>
            </a:r>
            <a:r>
              <a:rPr lang="en-GB" sz="2600" dirty="0" smtClean="0">
                <a:solidFill>
                  <a:srgbClr val="FF0000"/>
                </a:solidFill>
              </a:rPr>
              <a:t> </a:t>
            </a:r>
            <a:r>
              <a:rPr lang="en-GB" sz="2600" dirty="0" err="1" smtClean="0">
                <a:solidFill>
                  <a:srgbClr val="FF0000"/>
                </a:solidFill>
              </a:rPr>
              <a:t>na</a:t>
            </a:r>
            <a:r>
              <a:rPr lang="en-GB" sz="2600" dirty="0" smtClean="0">
                <a:solidFill>
                  <a:srgbClr val="FF0000"/>
                </a:solidFill>
              </a:rPr>
              <a:t> </a:t>
            </a:r>
            <a:r>
              <a:rPr lang="en-GB" sz="2600" dirty="0" err="1" smtClean="0">
                <a:solidFill>
                  <a:srgbClr val="FF0000"/>
                </a:solidFill>
              </a:rPr>
              <a:t>originalan</a:t>
            </a:r>
            <a:r>
              <a:rPr lang="en-GB" sz="2600" dirty="0" smtClean="0">
                <a:solidFill>
                  <a:srgbClr val="FF0000"/>
                </a:solidFill>
              </a:rPr>
              <a:t> </a:t>
            </a:r>
            <a:r>
              <a:rPr lang="en-GB" sz="2600" dirty="0" err="1" smtClean="0">
                <a:solidFill>
                  <a:srgbClr val="FF0000"/>
                </a:solidFill>
              </a:rPr>
              <a:t>i</a:t>
            </a:r>
            <a:r>
              <a:rPr lang="en-GB" sz="2600" dirty="0" smtClean="0">
                <a:solidFill>
                  <a:srgbClr val="FF0000"/>
                </a:solidFill>
              </a:rPr>
              <a:t> </a:t>
            </a:r>
            <a:r>
              <a:rPr lang="en-GB" sz="2600" dirty="0" err="1" smtClean="0">
                <a:solidFill>
                  <a:srgbClr val="FF0000"/>
                </a:solidFill>
              </a:rPr>
              <a:t>smislen</a:t>
            </a:r>
            <a:r>
              <a:rPr lang="en-GB" sz="2600" dirty="0" smtClean="0">
                <a:solidFill>
                  <a:srgbClr val="FF0000"/>
                </a:solidFill>
              </a:rPr>
              <a:t> </a:t>
            </a:r>
            <a:r>
              <a:rPr lang="en-GB" sz="2600" dirty="0" err="1" smtClean="0">
                <a:solidFill>
                  <a:srgbClr val="FF0000"/>
                </a:solidFill>
              </a:rPr>
              <a:t>način</a:t>
            </a:r>
            <a:r>
              <a:rPr lang="en-GB" sz="2600" dirty="0" smtClean="0"/>
              <a:t>; </a:t>
            </a:r>
            <a:r>
              <a:rPr lang="en-GB" sz="2600" dirty="0" err="1" smtClean="0"/>
              <a:t>i</a:t>
            </a:r>
            <a:r>
              <a:rPr lang="en-GB" sz="2600" dirty="0" smtClean="0"/>
              <a:t> </a:t>
            </a:r>
            <a:r>
              <a:rPr lang="en-GB" sz="2600" dirty="0" err="1" smtClean="0">
                <a:solidFill>
                  <a:srgbClr val="FF0000"/>
                </a:solidFill>
              </a:rPr>
              <a:t>bogatstvo</a:t>
            </a:r>
            <a:r>
              <a:rPr lang="en-GB" sz="2600" dirty="0" smtClean="0">
                <a:solidFill>
                  <a:srgbClr val="FF0000"/>
                </a:solidFill>
              </a:rPr>
              <a:t> </a:t>
            </a:r>
            <a:r>
              <a:rPr lang="en-GB" sz="2600" dirty="0" err="1" smtClean="0">
                <a:solidFill>
                  <a:srgbClr val="FF0000"/>
                </a:solidFill>
              </a:rPr>
              <a:t>izražavanja</a:t>
            </a:r>
            <a:r>
              <a:rPr lang="en-GB" sz="2600" dirty="0" smtClean="0"/>
              <a:t>, </a:t>
            </a:r>
            <a:r>
              <a:rPr lang="en-GB" sz="2600" dirty="0" err="1" smtClean="0">
                <a:solidFill>
                  <a:srgbClr val="FF0000"/>
                </a:solidFill>
              </a:rPr>
              <a:t>razradu</a:t>
            </a:r>
            <a:r>
              <a:rPr lang="en-GB" sz="2600" dirty="0" smtClean="0">
                <a:solidFill>
                  <a:srgbClr val="FF0000"/>
                </a:solidFill>
              </a:rPr>
              <a:t> </a:t>
            </a:r>
            <a:r>
              <a:rPr lang="en-GB" sz="2600" dirty="0" err="1" smtClean="0">
                <a:solidFill>
                  <a:srgbClr val="FF0000"/>
                </a:solidFill>
              </a:rPr>
              <a:t>i</a:t>
            </a:r>
            <a:r>
              <a:rPr lang="en-GB" sz="2600" dirty="0" smtClean="0">
                <a:solidFill>
                  <a:srgbClr val="FF0000"/>
                </a:solidFill>
              </a:rPr>
              <a:t> </a:t>
            </a:r>
            <a:r>
              <a:rPr lang="en-GB" sz="2600" dirty="0" err="1" smtClean="0">
                <a:solidFill>
                  <a:srgbClr val="FF0000"/>
                </a:solidFill>
              </a:rPr>
              <a:t>tečnost</a:t>
            </a:r>
            <a:r>
              <a:rPr lang="en-GB" sz="2600" dirty="0" smtClean="0">
                <a:solidFill>
                  <a:srgbClr val="FF0000"/>
                </a:solidFill>
              </a:rPr>
              <a:t> </a:t>
            </a:r>
            <a:r>
              <a:rPr lang="en-GB" sz="2600" dirty="0" smtClean="0"/>
              <a:t>(</a:t>
            </a:r>
            <a:r>
              <a:rPr lang="en-GB" sz="2600" dirty="0" err="1" smtClean="0"/>
              <a:t>Ebi</a:t>
            </a:r>
            <a:r>
              <a:rPr lang="en-GB" sz="2600" dirty="0" smtClean="0"/>
              <a:t> &amp; </a:t>
            </a:r>
            <a:r>
              <a:rPr lang="en-GB" sz="2600" dirty="0" err="1" smtClean="0"/>
              <a:t>Smutni</a:t>
            </a:r>
            <a:r>
              <a:rPr lang="en-GB" sz="2600" dirty="0" smtClean="0"/>
              <a:t>, 1991; Kitano, 1985; </a:t>
            </a:r>
            <a:r>
              <a:rPr lang="en-GB" sz="2600" dirty="0" err="1" smtClean="0"/>
              <a:t>Perleth</a:t>
            </a:r>
            <a:r>
              <a:rPr lang="en-GB" sz="2600" dirty="0" smtClean="0"/>
              <a:t>, </a:t>
            </a:r>
            <a:r>
              <a:rPr lang="en-GB" sz="2600" dirty="0" err="1" smtClean="0"/>
              <a:t>Lehvald</a:t>
            </a:r>
            <a:r>
              <a:rPr lang="en-GB" sz="2600" dirty="0" smtClean="0"/>
              <a:t>, &amp; </a:t>
            </a:r>
            <a:r>
              <a:rPr lang="en-GB" sz="2600" dirty="0" err="1" smtClean="0"/>
              <a:t>Brovder</a:t>
            </a:r>
            <a:r>
              <a:rPr lang="en-GB" sz="2600" dirty="0" smtClean="0"/>
              <a:t>, 1993).</a:t>
            </a:r>
          </a:p>
          <a:p>
            <a:r>
              <a:rPr lang="en-GB" sz="2600" dirty="0" err="1" smtClean="0"/>
              <a:t>Prema</a:t>
            </a:r>
            <a:r>
              <a:rPr lang="en-GB" sz="2600" dirty="0" smtClean="0"/>
              <a:t> Gross (1993), </a:t>
            </a:r>
            <a:r>
              <a:rPr lang="en-GB" sz="2600" dirty="0" err="1"/>
              <a:t>p</a:t>
            </a:r>
            <a:r>
              <a:rPr lang="en-GB" sz="2600" dirty="0" err="1" smtClean="0"/>
              <a:t>rosečan</a:t>
            </a:r>
            <a:r>
              <a:rPr lang="en-GB" sz="2600" dirty="0" smtClean="0"/>
              <a:t> </a:t>
            </a:r>
            <a:r>
              <a:rPr lang="en-GB" sz="2600" dirty="0" err="1" smtClean="0"/>
              <a:t>uzrast</a:t>
            </a:r>
            <a:r>
              <a:rPr lang="en-GB" sz="2600" dirty="0" smtClean="0"/>
              <a:t> </a:t>
            </a:r>
            <a:r>
              <a:rPr lang="en-GB" sz="2600" dirty="0" err="1" smtClean="0"/>
              <a:t>izgovaranja</a:t>
            </a:r>
            <a:r>
              <a:rPr lang="en-GB" sz="2600" dirty="0" smtClean="0"/>
              <a:t> </a:t>
            </a:r>
            <a:r>
              <a:rPr lang="en-GB" sz="2600" dirty="0" err="1" smtClean="0"/>
              <a:t>prve</a:t>
            </a:r>
            <a:r>
              <a:rPr lang="en-GB" sz="2600" dirty="0" smtClean="0"/>
              <a:t> </a:t>
            </a:r>
            <a:r>
              <a:rPr lang="en-GB" sz="2600" dirty="0" err="1" smtClean="0"/>
              <a:t>reči</a:t>
            </a:r>
            <a:r>
              <a:rPr lang="en-GB" sz="2600" dirty="0" smtClean="0"/>
              <a:t> je 9 </a:t>
            </a:r>
            <a:r>
              <a:rPr lang="en-GB" sz="2600" dirty="0" err="1" smtClean="0"/>
              <a:t>meseci</a:t>
            </a:r>
            <a:r>
              <a:rPr lang="en-GB" sz="2600" dirty="0" smtClean="0"/>
              <a:t>.</a:t>
            </a:r>
          </a:p>
          <a:p>
            <a:r>
              <a:rPr lang="en-GB" sz="2400" dirty="0" smtClean="0"/>
              <a:t>... </a:t>
            </a:r>
            <a:r>
              <a:rPr lang="vi-VN" sz="2400" dirty="0" smtClean="0"/>
              <a:t>u stanju da povežu reči u značenje ranije i sa većim stepenom složenosti nego vršnjaci</a:t>
            </a:r>
            <a:r>
              <a:rPr lang="en-GB" sz="2400" dirty="0" smtClean="0"/>
              <a:t>; </a:t>
            </a:r>
            <a:r>
              <a:rPr lang="vi-VN" sz="2400" dirty="0" smtClean="0"/>
              <a:t>Rani i tečni govor je takođe povezan sa odličnim pamćenjem. Deca su mogla da recituju poeziju, odlomke iz knjiga i pesme pre 2 godine.</a:t>
            </a:r>
            <a:endParaRPr lang="en-GB" sz="2400" dirty="0" smtClean="0"/>
          </a:p>
          <a:p>
            <a:r>
              <a:rPr lang="vi-VN" sz="2000" dirty="0" smtClean="0"/>
              <a:t>rani govor omogućava darovitoj deci da izraze svoje ideje, traže informacije kroz ispitivanje i verbalnu interakciju sa svojim roditeljima i drugim članovima porodice</a:t>
            </a:r>
            <a:r>
              <a:rPr lang="en-GB" sz="2000" dirty="0" smtClean="0"/>
              <a:t>!</a:t>
            </a:r>
            <a:endParaRPr lang="en-GB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Rani</a:t>
            </a:r>
            <a:r>
              <a:rPr lang="en-GB" dirty="0" smtClean="0"/>
              <a:t> </a:t>
            </a:r>
            <a:r>
              <a:rPr lang="en-GB" dirty="0" err="1" smtClean="0"/>
              <a:t>razvoj</a:t>
            </a:r>
            <a:r>
              <a:rPr lang="en-GB" dirty="0" smtClean="0"/>
              <a:t> </a:t>
            </a:r>
            <a:r>
              <a:rPr lang="en-GB" dirty="0" err="1" smtClean="0"/>
              <a:t>jezika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- </a:t>
            </a:r>
            <a:r>
              <a:rPr lang="en-GB" dirty="0" err="1" smtClean="0"/>
              <a:t>podloga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socijalni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emocionalni</a:t>
            </a:r>
            <a:r>
              <a:rPr lang="en-GB" dirty="0" smtClean="0"/>
              <a:t> </a:t>
            </a:r>
            <a:r>
              <a:rPr lang="en-GB" dirty="0" err="1" smtClean="0"/>
              <a:t>razvoj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 smtClean="0"/>
              <a:t>Visok</a:t>
            </a:r>
            <a:r>
              <a:rPr lang="en-GB" dirty="0" smtClean="0"/>
              <a:t> </a:t>
            </a:r>
            <a:r>
              <a:rPr lang="en-GB" dirty="0" err="1" smtClean="0"/>
              <a:t>nivo</a:t>
            </a:r>
            <a:r>
              <a:rPr lang="en-GB" dirty="0" smtClean="0"/>
              <a:t> </a:t>
            </a:r>
            <a:r>
              <a:rPr lang="en-GB" dirty="0" err="1" smtClean="0"/>
              <a:t>emocionalne</a:t>
            </a:r>
            <a:r>
              <a:rPr lang="en-GB" dirty="0" smtClean="0"/>
              <a:t> </a:t>
            </a:r>
            <a:r>
              <a:rPr lang="en-GB" dirty="0" err="1" smtClean="0"/>
              <a:t>osteljivosti</a:t>
            </a:r>
            <a:r>
              <a:rPr lang="en-GB" dirty="0" smtClean="0"/>
              <a:t>!</a:t>
            </a:r>
          </a:p>
          <a:p>
            <a:r>
              <a:rPr lang="en-GB" dirty="0" err="1" smtClean="0"/>
              <a:t>Uzrokuje</a:t>
            </a:r>
            <a:r>
              <a:rPr lang="en-GB" dirty="0" smtClean="0"/>
              <a:t> </a:t>
            </a:r>
            <a:r>
              <a:rPr lang="en-GB" dirty="0" err="1" smtClean="0"/>
              <a:t>rani</a:t>
            </a:r>
            <a:r>
              <a:rPr lang="en-GB" dirty="0" smtClean="0"/>
              <a:t> </a:t>
            </a:r>
            <a:r>
              <a:rPr lang="en-GB" dirty="0" err="1" smtClean="0"/>
              <a:t>razvoj</a:t>
            </a:r>
            <a:r>
              <a:rPr lang="en-GB" dirty="0" smtClean="0"/>
              <a:t> </a:t>
            </a:r>
            <a:r>
              <a:rPr lang="en-GB" dirty="0" err="1" smtClean="0"/>
              <a:t>sistema</a:t>
            </a:r>
            <a:r>
              <a:rPr lang="en-GB" dirty="0" smtClean="0"/>
              <a:t> </a:t>
            </a:r>
            <a:r>
              <a:rPr lang="en-GB" dirty="0" err="1" smtClean="0"/>
              <a:t>vrednosti</a:t>
            </a:r>
            <a:r>
              <a:rPr lang="en-GB" dirty="0" smtClean="0"/>
              <a:t>, </a:t>
            </a:r>
            <a:r>
              <a:rPr lang="en-GB" dirty="0" err="1" smtClean="0"/>
              <a:t>empatije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odgovornosti</a:t>
            </a:r>
            <a:r>
              <a:rPr lang="en-GB" dirty="0" smtClean="0"/>
              <a:t>.</a:t>
            </a:r>
          </a:p>
          <a:p>
            <a:r>
              <a:rPr lang="en-GB" dirty="0" smtClean="0"/>
              <a:t>Pored </a:t>
            </a:r>
            <a:r>
              <a:rPr lang="en-GB" dirty="0" err="1" smtClean="0"/>
              <a:t>zainteresovnaosti</a:t>
            </a:r>
            <a:r>
              <a:rPr lang="en-GB" dirty="0" smtClean="0"/>
              <a:t> </a:t>
            </a:r>
            <a:r>
              <a:rPr lang="en-GB" dirty="0" err="1" smtClean="0"/>
              <a:t>za</a:t>
            </a:r>
            <a:r>
              <a:rPr lang="en-GB" dirty="0" smtClean="0"/>
              <a:t> </a:t>
            </a:r>
            <a:r>
              <a:rPr lang="en-GB" dirty="0" err="1" smtClean="0"/>
              <a:t>druge</a:t>
            </a:r>
            <a:r>
              <a:rPr lang="en-GB" dirty="0" smtClean="0"/>
              <a:t> </a:t>
            </a:r>
            <a:r>
              <a:rPr lang="en-GB" dirty="0" err="1" smtClean="0"/>
              <a:t>imaju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visok</a:t>
            </a:r>
            <a:r>
              <a:rPr lang="en-GB" dirty="0" smtClean="0"/>
              <a:t> </a:t>
            </a:r>
            <a:r>
              <a:rPr lang="en-GB" dirty="0" err="1" smtClean="0"/>
              <a:t>stepen</a:t>
            </a:r>
            <a:r>
              <a:rPr lang="en-GB" dirty="0" smtClean="0"/>
              <a:t> </a:t>
            </a:r>
            <a:r>
              <a:rPr lang="en-GB" dirty="0" err="1" smtClean="0"/>
              <a:t>samo</a:t>
            </a:r>
            <a:r>
              <a:rPr lang="en-GB" dirty="0" smtClean="0"/>
              <a:t> </a:t>
            </a:r>
            <a:r>
              <a:rPr lang="en-GB" dirty="0" err="1" smtClean="0"/>
              <a:t>svesnosti</a:t>
            </a:r>
            <a:r>
              <a:rPr lang="en-GB" dirty="0" smtClean="0"/>
              <a:t>, </a:t>
            </a:r>
            <a:r>
              <a:rPr lang="en-GB" dirty="0" err="1" smtClean="0"/>
              <a:t>samopouzdanja</a:t>
            </a:r>
            <a:r>
              <a:rPr lang="en-GB" dirty="0" smtClean="0"/>
              <a:t>, </a:t>
            </a:r>
            <a:r>
              <a:rPr lang="en-GB" dirty="0" err="1" smtClean="0"/>
              <a:t>samoregulacije</a:t>
            </a:r>
            <a:r>
              <a:rPr lang="en-GB" dirty="0" smtClean="0"/>
              <a:t>, </a:t>
            </a:r>
            <a:r>
              <a:rPr lang="en-GB" dirty="0" err="1" smtClean="0"/>
              <a:t>socijalnog</a:t>
            </a:r>
            <a:r>
              <a:rPr lang="en-GB" dirty="0" smtClean="0"/>
              <a:t> </a:t>
            </a:r>
            <a:r>
              <a:rPr lang="en-GB" dirty="0" err="1" smtClean="0"/>
              <a:t>prilagođavanja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samo</a:t>
            </a:r>
            <a:r>
              <a:rPr lang="en-GB" dirty="0" smtClean="0"/>
              <a:t> </a:t>
            </a:r>
            <a:r>
              <a:rPr lang="en-GB" dirty="0" err="1" smtClean="0"/>
              <a:t>refleksivnosti</a:t>
            </a:r>
            <a:r>
              <a:rPr lang="en-GB" dirty="0" smtClean="0"/>
              <a:t> ( </a:t>
            </a:r>
            <a:r>
              <a:rPr lang="en-GB" dirty="0" err="1" smtClean="0"/>
              <a:t>vidljivo</a:t>
            </a:r>
            <a:r>
              <a:rPr lang="en-GB" dirty="0" smtClean="0"/>
              <a:t> </a:t>
            </a:r>
            <a:r>
              <a:rPr lang="en-GB" dirty="0" err="1" smtClean="0"/>
              <a:t>kroz</a:t>
            </a:r>
            <a:r>
              <a:rPr lang="en-GB" dirty="0" smtClean="0"/>
              <a:t> </a:t>
            </a:r>
            <a:r>
              <a:rPr lang="en-GB" dirty="0" err="1" smtClean="0"/>
              <a:t>verbalizaciju</a:t>
            </a:r>
            <a:r>
              <a:rPr lang="en-GB" dirty="0" smtClean="0"/>
              <a:t>) </a:t>
            </a:r>
            <a:r>
              <a:rPr lang="de-DE" sz="2400" dirty="0"/>
              <a:t>(Hafenstein &amp; Tucker,1995; Jacobs, 1971; Kitano, 1990). </a:t>
            </a:r>
            <a:endParaRPr lang="de-DE" sz="2400" dirty="0" smtClean="0"/>
          </a:p>
          <a:p>
            <a:r>
              <a:rPr lang="de-DE" sz="2400" dirty="0" smtClean="0"/>
              <a:t>Ali , mogu imati izraženu želju da njihove potrebe budu prepoznate i biti nestrpljivi.</a:t>
            </a:r>
            <a:endParaRPr lang="en-GB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lnSpcReduction="10000"/>
          </a:bodyPr>
          <a:lstStyle/>
          <a:p>
            <a:r>
              <a:rPr lang="vi-VN" dirty="0" smtClean="0">
                <a:latin typeface="+mj-lt"/>
              </a:rPr>
              <a:t>Daroviti predškolci pokazuju više</a:t>
            </a:r>
            <a:r>
              <a:rPr lang="en-GB" dirty="0" smtClean="0">
                <a:latin typeface="+mj-lt"/>
              </a:rPr>
              <a:t> </a:t>
            </a:r>
            <a:r>
              <a:rPr lang="en-GB" dirty="0" err="1" smtClean="0">
                <a:latin typeface="+mj-lt"/>
              </a:rPr>
              <a:t>ponašanja</a:t>
            </a:r>
            <a:r>
              <a:rPr lang="vi-VN" dirty="0" smtClean="0">
                <a:latin typeface="+mj-lt"/>
              </a:rPr>
              <a:t> </a:t>
            </a:r>
            <a:r>
              <a:rPr lang="vi-VN" dirty="0" smtClean="0">
                <a:solidFill>
                  <a:srgbClr val="00B050"/>
                </a:solidFill>
                <a:latin typeface="+mj-lt"/>
              </a:rPr>
              <a:t>deljenj</a:t>
            </a:r>
            <a:r>
              <a:rPr lang="en-GB" dirty="0" smtClean="0">
                <a:solidFill>
                  <a:srgbClr val="00B050"/>
                </a:solidFill>
                <a:latin typeface="+mj-lt"/>
              </a:rPr>
              <a:t>a</a:t>
            </a:r>
            <a:r>
              <a:rPr lang="vi-VN" dirty="0" smtClean="0">
                <a:solidFill>
                  <a:srgbClr val="00B050"/>
                </a:solidFill>
                <a:latin typeface="+mj-lt"/>
              </a:rPr>
              <a:t> i pomaganj</a:t>
            </a:r>
            <a:r>
              <a:rPr lang="en-GB" dirty="0" smtClean="0">
                <a:solidFill>
                  <a:srgbClr val="00B050"/>
                </a:solidFill>
                <a:latin typeface="+mj-lt"/>
              </a:rPr>
              <a:t>a </a:t>
            </a:r>
            <a:r>
              <a:rPr lang="en-GB" dirty="0" err="1" smtClean="0">
                <a:solidFill>
                  <a:srgbClr val="00B050"/>
                </a:solidFill>
                <a:latin typeface="+mj-lt"/>
              </a:rPr>
              <a:t>drugima</a:t>
            </a:r>
            <a:r>
              <a:rPr lang="vi-VN" dirty="0" smtClean="0">
                <a:solidFill>
                  <a:srgbClr val="00B050"/>
                </a:solidFill>
                <a:latin typeface="+mj-lt"/>
              </a:rPr>
              <a:t>, više reaguju na tuđe znakove nevolje, </a:t>
            </a:r>
            <a:r>
              <a:rPr lang="en-GB" dirty="0" err="1" smtClean="0">
                <a:solidFill>
                  <a:srgbClr val="00B050"/>
                </a:solidFill>
                <a:latin typeface="+mj-lt"/>
              </a:rPr>
              <a:t>pokazuju</a:t>
            </a:r>
            <a:r>
              <a:rPr lang="en-GB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vi-VN" dirty="0" smtClean="0">
                <a:solidFill>
                  <a:srgbClr val="00B050"/>
                </a:solidFill>
                <a:latin typeface="+mj-lt"/>
              </a:rPr>
              <a:t>više osetljivosti </a:t>
            </a:r>
            <a:r>
              <a:rPr lang="en-GB" dirty="0" smtClean="0">
                <a:solidFill>
                  <a:srgbClr val="00B050"/>
                </a:solidFill>
                <a:latin typeface="+mj-lt"/>
              </a:rPr>
              <a:t>z</a:t>
            </a:r>
            <a:r>
              <a:rPr lang="vi-VN" dirty="0" smtClean="0">
                <a:solidFill>
                  <a:srgbClr val="00B050"/>
                </a:solidFill>
                <a:latin typeface="+mj-lt"/>
              </a:rPr>
              <a:t>a </a:t>
            </a:r>
            <a:r>
              <a:rPr lang="en-GB" dirty="0" err="1" smtClean="0">
                <a:solidFill>
                  <a:srgbClr val="00B050"/>
                </a:solidFill>
                <a:latin typeface="+mj-lt"/>
              </a:rPr>
              <a:t>tuđe</a:t>
            </a:r>
            <a:r>
              <a:rPr lang="en-GB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vi-VN" dirty="0" smtClean="0">
                <a:solidFill>
                  <a:srgbClr val="00B050"/>
                </a:solidFill>
                <a:latin typeface="+mj-lt"/>
              </a:rPr>
              <a:t>potrebe</a:t>
            </a:r>
            <a:r>
              <a:rPr lang="en-GB" dirty="0" smtClean="0">
                <a:solidFill>
                  <a:srgbClr val="00B050"/>
                </a:solidFill>
                <a:latin typeface="+mj-lt"/>
              </a:rPr>
              <a:t>, </a:t>
            </a:r>
            <a:r>
              <a:rPr lang="vi-VN" dirty="0" smtClean="0">
                <a:solidFill>
                  <a:srgbClr val="00B050"/>
                </a:solidFill>
                <a:latin typeface="+mj-lt"/>
              </a:rPr>
              <a:t> zabrinutost</a:t>
            </a:r>
            <a:r>
              <a:rPr lang="en-GB" dirty="0" err="1" smtClean="0">
                <a:solidFill>
                  <a:srgbClr val="00B050"/>
                </a:solidFill>
                <a:latin typeface="+mj-lt"/>
              </a:rPr>
              <a:t>i</a:t>
            </a:r>
            <a:r>
              <a:rPr lang="en-GB" dirty="0" smtClean="0">
                <a:solidFill>
                  <a:srgbClr val="00B050"/>
                </a:solidFill>
                <a:latin typeface="+mj-lt"/>
              </a:rPr>
              <a:t> </a:t>
            </a:r>
            <a:r>
              <a:rPr lang="en-GB" dirty="0" err="1" smtClean="0">
                <a:solidFill>
                  <a:srgbClr val="00B050"/>
                </a:solidFill>
                <a:latin typeface="+mj-lt"/>
              </a:rPr>
              <a:t>i</a:t>
            </a:r>
            <a:r>
              <a:rPr lang="vi-VN" dirty="0" smtClean="0">
                <a:solidFill>
                  <a:srgbClr val="00B050"/>
                </a:solidFill>
                <a:latin typeface="+mj-lt"/>
              </a:rPr>
              <a:t> više naklonosti prema drugima </a:t>
            </a:r>
            <a:r>
              <a:rPr lang="vi-VN" sz="2000" dirty="0" smtClean="0">
                <a:latin typeface="+mj-lt"/>
              </a:rPr>
              <a:t>(Abroms &amp; Gollin, 1980; Perez, Chassin, Ellington i Smith, 1982).</a:t>
            </a:r>
            <a:endParaRPr lang="en-GB" sz="2000" dirty="0" smtClean="0">
              <a:latin typeface="+mj-lt"/>
            </a:endParaRPr>
          </a:p>
          <a:p>
            <a:r>
              <a:rPr lang="en-GB" sz="2000" dirty="0" err="1" smtClean="0">
                <a:latin typeface="+mj-lt"/>
              </a:rPr>
              <a:t>Zbog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sposobnosti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da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razumeju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razloge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i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posledice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ponašanja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skloniji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su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osećanjima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stida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i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krivice</a:t>
            </a:r>
            <a:r>
              <a:rPr lang="en-GB" sz="2000" dirty="0" smtClean="0">
                <a:latin typeface="+mj-lt"/>
              </a:rPr>
              <a:t> (</a:t>
            </a:r>
            <a:r>
              <a:rPr lang="en-GB" sz="2000" dirty="0" err="1" smtClean="0">
                <a:latin typeface="+mj-lt"/>
              </a:rPr>
              <a:t>ranije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od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prosečnih</a:t>
            </a:r>
            <a:r>
              <a:rPr lang="en-GB" sz="2000" dirty="0" smtClean="0">
                <a:latin typeface="+mj-lt"/>
              </a:rPr>
              <a:t>).</a:t>
            </a:r>
          </a:p>
          <a:p>
            <a:r>
              <a:rPr lang="en-GB" sz="2000" dirty="0" err="1" smtClean="0">
                <a:latin typeface="+mj-lt"/>
              </a:rPr>
              <a:t>Zbog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intentziteta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emocionalnog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doživljaja</a:t>
            </a:r>
            <a:r>
              <a:rPr lang="en-GB" sz="2000" dirty="0" smtClean="0">
                <a:latin typeface="+mj-lt"/>
              </a:rPr>
              <a:t>, </a:t>
            </a:r>
            <a:r>
              <a:rPr lang="en-GB" sz="2000" dirty="0" err="1" smtClean="0">
                <a:latin typeface="+mj-lt"/>
              </a:rPr>
              <a:t>često</a:t>
            </a:r>
            <a:r>
              <a:rPr lang="en-GB" sz="2000" dirty="0" smtClean="0">
                <a:latin typeface="+mj-lt"/>
              </a:rPr>
              <a:t> se vide </a:t>
            </a:r>
            <a:r>
              <a:rPr lang="en-GB" sz="2000" dirty="0" err="1" smtClean="0">
                <a:latin typeface="+mj-lt"/>
              </a:rPr>
              <a:t>kao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hiperaktivna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i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senzitivna</a:t>
            </a:r>
            <a:r>
              <a:rPr lang="en-GB" sz="2000" dirty="0" smtClean="0">
                <a:latin typeface="+mj-lt"/>
              </a:rPr>
              <a:t>.</a:t>
            </a:r>
          </a:p>
          <a:p>
            <a:r>
              <a:rPr lang="en-GB" sz="2000" dirty="0" err="1" smtClean="0">
                <a:latin typeface="+mj-lt"/>
              </a:rPr>
              <a:t>Visoka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senzitivnost</a:t>
            </a:r>
            <a:r>
              <a:rPr lang="en-GB" sz="2000" dirty="0" smtClean="0">
                <a:latin typeface="+mj-lt"/>
              </a:rPr>
              <a:t> je </a:t>
            </a:r>
            <a:r>
              <a:rPr lang="en-GB" sz="2000" dirty="0" err="1" smtClean="0">
                <a:latin typeface="+mj-lt"/>
              </a:rPr>
              <a:t>karakteristika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koja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predstavlja</a:t>
            </a:r>
            <a:r>
              <a:rPr lang="en-GB" sz="2000" dirty="0" smtClean="0">
                <a:latin typeface="+mj-lt"/>
              </a:rPr>
              <a:t> “</a:t>
            </a:r>
            <a:r>
              <a:rPr lang="en-GB" sz="2000" dirty="0" err="1" smtClean="0">
                <a:latin typeface="+mj-lt"/>
              </a:rPr>
              <a:t>gorivo</a:t>
            </a:r>
            <a:r>
              <a:rPr lang="en-GB" sz="2000" dirty="0" smtClean="0">
                <a:latin typeface="+mj-lt"/>
              </a:rPr>
              <a:t>” </a:t>
            </a:r>
            <a:r>
              <a:rPr lang="en-GB" sz="2000" dirty="0" err="1" smtClean="0">
                <a:latin typeface="+mj-lt"/>
              </a:rPr>
              <a:t>za</a:t>
            </a:r>
            <a:r>
              <a:rPr lang="en-GB" sz="2000" dirty="0" smtClean="0">
                <a:latin typeface="+mj-lt"/>
              </a:rPr>
              <a:t> </a:t>
            </a:r>
            <a:r>
              <a:rPr lang="en-GB" sz="2000" dirty="0" err="1" smtClean="0">
                <a:latin typeface="+mj-lt"/>
              </a:rPr>
              <a:t>motivaciju</a:t>
            </a:r>
            <a:r>
              <a:rPr lang="en-GB" sz="2000" dirty="0" smtClean="0">
                <a:latin typeface="+mj-lt"/>
              </a:rPr>
              <a:t> ka </a:t>
            </a:r>
            <a:r>
              <a:rPr lang="en-GB" sz="2000" dirty="0" err="1" smtClean="0">
                <a:latin typeface="+mj-lt"/>
              </a:rPr>
              <a:t>postignuću</a:t>
            </a:r>
            <a:r>
              <a:rPr lang="en-GB" sz="2000" dirty="0" smtClean="0">
                <a:latin typeface="+mj-lt"/>
              </a:rPr>
              <a:t>! (</a:t>
            </a:r>
            <a:r>
              <a:rPr lang="en-GB" sz="2000" dirty="0" err="1" smtClean="0">
                <a:latin typeface="+mj-lt"/>
              </a:rPr>
              <a:t>Dabrowsky</a:t>
            </a:r>
            <a:r>
              <a:rPr lang="en-GB" sz="2000" dirty="0" smtClean="0">
                <a:latin typeface="+mj-lt"/>
              </a:rPr>
              <a:t>)</a:t>
            </a:r>
            <a:endParaRPr lang="en-GB" sz="2000" dirty="0">
              <a:latin typeface="+mj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vi-VN" dirty="0" smtClean="0">
                <a:latin typeface="+mj-lt"/>
              </a:rPr>
              <a:t>Poljski psihijatar i psiholog </a:t>
            </a:r>
            <a:r>
              <a:rPr lang="vi-VN" u="sng" dirty="0" smtClean="0">
                <a:latin typeface="+mj-lt"/>
              </a:rPr>
              <a:t>Kazimierz Dabrovski </a:t>
            </a:r>
            <a:r>
              <a:rPr lang="vi-VN" dirty="0" smtClean="0">
                <a:latin typeface="+mj-lt"/>
              </a:rPr>
              <a:t>razvio je teoriju da su osetljivost i emocionalni intenzitet deo psihosocijalnog </a:t>
            </a:r>
            <a:r>
              <a:rPr lang="en-GB" dirty="0" err="1" smtClean="0">
                <a:latin typeface="+mj-lt"/>
              </a:rPr>
              <a:t>funkcionisanja</a:t>
            </a:r>
            <a:r>
              <a:rPr lang="en-GB" dirty="0" smtClean="0">
                <a:latin typeface="+mj-lt"/>
              </a:rPr>
              <a:t> </a:t>
            </a:r>
            <a:r>
              <a:rPr lang="vi-VN" dirty="0" smtClean="0">
                <a:latin typeface="+mj-lt"/>
              </a:rPr>
              <a:t>darovitih i posmatrao</a:t>
            </a:r>
            <a:r>
              <a:rPr lang="en-GB" dirty="0" smtClean="0">
                <a:latin typeface="+mj-lt"/>
              </a:rPr>
              <a:t> je</a:t>
            </a:r>
            <a:r>
              <a:rPr lang="vi-VN" dirty="0" smtClean="0">
                <a:latin typeface="+mj-lt"/>
              </a:rPr>
              <a:t> ove intenzitete kao pozitivne potencijale za dalji rast </a:t>
            </a:r>
            <a:r>
              <a:rPr lang="vi-VN" sz="2200" dirty="0" smtClean="0">
                <a:latin typeface="+mj-lt"/>
              </a:rPr>
              <a:t>(Piechovski, 1992). </a:t>
            </a:r>
            <a:endParaRPr lang="en-GB" sz="2200" dirty="0" smtClean="0">
              <a:latin typeface="+mj-lt"/>
            </a:endParaRPr>
          </a:p>
          <a:p>
            <a:r>
              <a:rPr lang="vi-VN" dirty="0" smtClean="0">
                <a:latin typeface="+mj-lt"/>
              </a:rPr>
              <a:t>Prema Dabrovskom, razvojni potencijal uključuje talente, posebne sposobnosti, inteligenciju i </a:t>
            </a:r>
            <a:r>
              <a:rPr lang="vi-VN" u="sng" dirty="0" smtClean="0">
                <a:latin typeface="+mj-lt"/>
              </a:rPr>
              <a:t>pet oblika psihičke preo</a:t>
            </a:r>
            <a:r>
              <a:rPr lang="en-GB" u="sng" dirty="0" err="1" smtClean="0">
                <a:latin typeface="+mj-lt"/>
              </a:rPr>
              <a:t>setljivosti</a:t>
            </a:r>
            <a:r>
              <a:rPr lang="vi-VN" dirty="0" smtClean="0">
                <a:latin typeface="+mj-lt"/>
              </a:rPr>
              <a:t>: </a:t>
            </a:r>
            <a:r>
              <a:rPr lang="vi-VN" dirty="0" smtClean="0">
                <a:solidFill>
                  <a:srgbClr val="FF0000"/>
                </a:solidFill>
                <a:latin typeface="+mj-lt"/>
              </a:rPr>
              <a:t>psihomotornu, senzualnu</a:t>
            </a:r>
            <a:r>
              <a:rPr lang="en-GB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GB" dirty="0" err="1" smtClean="0">
                <a:solidFill>
                  <a:srgbClr val="FF0000"/>
                </a:solidFill>
                <a:latin typeface="+mj-lt"/>
              </a:rPr>
              <a:t>čulnu</a:t>
            </a:r>
            <a:r>
              <a:rPr lang="en-GB" dirty="0" smtClean="0">
                <a:solidFill>
                  <a:srgbClr val="FF0000"/>
                </a:solidFill>
                <a:latin typeface="+mj-lt"/>
              </a:rPr>
              <a:t>)</a:t>
            </a:r>
            <a:r>
              <a:rPr lang="vi-VN" dirty="0" smtClean="0">
                <a:solidFill>
                  <a:srgbClr val="FF0000"/>
                </a:solidFill>
                <a:latin typeface="+mj-lt"/>
              </a:rPr>
              <a:t>, intelektualnu, imaginarnu i emocionalnu</a:t>
            </a:r>
            <a:r>
              <a:rPr lang="vi-VN" dirty="0" smtClean="0">
                <a:latin typeface="+mj-lt"/>
              </a:rPr>
              <a:t> </a:t>
            </a:r>
            <a:r>
              <a:rPr lang="vi-VN" sz="1900" dirty="0" smtClean="0">
                <a:latin typeface="+mj-lt"/>
              </a:rPr>
              <a:t>(Hafenstein &amp; Tucker, 1995</a:t>
            </a:r>
            <a:r>
              <a:rPr lang="en-GB" sz="1900" dirty="0" smtClean="0">
                <a:latin typeface="+mj-lt"/>
              </a:rPr>
              <a:t>)</a:t>
            </a:r>
            <a:r>
              <a:rPr lang="vi-VN" sz="1900" dirty="0" smtClean="0">
                <a:latin typeface="+mj-lt"/>
              </a:rPr>
              <a:t>.</a:t>
            </a:r>
            <a:endParaRPr lang="en-GB" sz="1900" dirty="0">
              <a:latin typeface="+mj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2966</Words>
  <Application>Microsoft Office PowerPoint</Application>
  <PresentationFormat>On-screen Show (4:3)</PresentationFormat>
  <Paragraphs>243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Prepoznati  potencijalno darovito dete predškolskog uzrasta</vt:lpstr>
      <vt:lpstr>Darovitost kod dece</vt:lpstr>
      <vt:lpstr>U čemu je vidljiv njihov napredan i ubrzan razvoj:</vt:lpstr>
      <vt:lpstr>Slide 4</vt:lpstr>
      <vt:lpstr>Slide 5</vt:lpstr>
      <vt:lpstr>Slide 6</vt:lpstr>
      <vt:lpstr>Rani razvoj jezika  - podloga za socijalni i emocionalni razvoj</vt:lpstr>
      <vt:lpstr>Slide 8</vt:lpstr>
      <vt:lpstr>Slide 9</vt:lpstr>
      <vt:lpstr>Slide 10</vt:lpstr>
      <vt:lpstr>Slide 11</vt:lpstr>
      <vt:lpstr>Slide 12</vt:lpstr>
      <vt:lpstr>Socijalna kognicija </vt:lpstr>
      <vt:lpstr>Stil igre</vt:lpstr>
      <vt:lpstr>Slide 15</vt:lpstr>
      <vt:lpstr>Kognitivni razvoj i humor</vt:lpstr>
      <vt:lpstr>... i još ....</vt:lpstr>
      <vt:lpstr>Slide 18</vt:lpstr>
      <vt:lpstr>Šta je prepoznavanje a šta identifikacija?</vt:lpstr>
      <vt:lpstr>Ko prepoznaje?</vt:lpstr>
      <vt:lpstr>Slide 21</vt:lpstr>
      <vt:lpstr>Slide 22</vt:lpstr>
      <vt:lpstr>SKALE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“I have a dream”</vt:lpstr>
      <vt:lpstr>Slide 37</vt:lpstr>
      <vt:lpstr>NS-D1.0/2019 i NS –K1.0/2019</vt:lpstr>
      <vt:lpstr>Slide 39</vt:lpstr>
      <vt:lpstr>Slide 40</vt:lpstr>
      <vt:lpstr>Instrumenti sadrže: </vt:lpstr>
      <vt:lpstr>Slide 42</vt:lpstr>
      <vt:lpstr>Slide 43</vt:lpstr>
      <vt:lpstr>Slide 44</vt:lpstr>
      <vt:lpstr>Slide 45</vt:lpstr>
      <vt:lpstr>Polazne osnove za kreiranje instrumenta</vt:lpstr>
      <vt:lpstr>Nove osnove programa</vt:lpstr>
      <vt:lpstr>O instrumentu</vt:lpstr>
      <vt:lpstr>  OBLAST IGRA  PITANJA ZA VASPITAČE   </vt:lpstr>
      <vt:lpstr>OBLAST IGRA</vt:lpstr>
      <vt:lpstr> OBLAST ODNOSI PITANJA ZA VASPITAČE  </vt:lpstr>
      <vt:lpstr>OBLAST ODNOSI PITANJA za roditelja/e, i vršnjake</vt:lpstr>
      <vt:lpstr> OBLAST UČENJE  PITANJA ZA VASPITAČE </vt:lpstr>
      <vt:lpstr>PRIČE ZA UČENJE</vt:lpstr>
      <vt:lpstr> OBLAST UČENJE PITANJA za roditelja/e i vršnjake </vt:lpstr>
      <vt:lpstr>Završna tabela - rezime</vt:lpstr>
      <vt:lpstr>POČETNA ISKUSTVA</vt:lpstr>
      <vt:lpstr>Prepoznajmo potencijal za darovitost!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Prepoznati  potencijalno darovito dete predškolskog uzrasta</dc:title>
  <dc:creator>AS</dc:creator>
  <cp:lastModifiedBy>AS</cp:lastModifiedBy>
  <cp:revision>2</cp:revision>
  <dcterms:created xsi:type="dcterms:W3CDTF">2021-12-16T07:57:04Z</dcterms:created>
  <dcterms:modified xsi:type="dcterms:W3CDTF">2021-12-16T12:10:27Z</dcterms:modified>
</cp:coreProperties>
</file>