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7" r:id="rId7"/>
    <p:sldId id="268" r:id="rId8"/>
    <p:sldId id="269" r:id="rId9"/>
    <p:sldId id="270" r:id="rId10"/>
    <p:sldId id="261" r:id="rId11"/>
    <p:sldId id="271" r:id="rId12"/>
    <p:sldId id="272" r:id="rId13"/>
    <p:sldId id="259" r:id="rId14"/>
    <p:sldId id="273" r:id="rId15"/>
    <p:sldId id="274" r:id="rId16"/>
    <p:sldId id="260" r:id="rId17"/>
    <p:sldId id="275" r:id="rId18"/>
    <p:sldId id="276" r:id="rId19"/>
    <p:sldId id="262" r:id="rId20"/>
    <p:sldId id="263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DE5DD-6DAD-40C9-89CC-0E340E0B4E88}" type="datetimeFigureOut">
              <a:rPr lang="en-GB" smtClean="0"/>
              <a:pPr/>
              <a:t>30/12/2021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8F23D-B1CC-40A2-B482-8B8EF505E73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Partnerstva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dirty="0" err="1" smtClean="0"/>
              <a:t>odnosi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dobrobit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30.12.2021.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VRSTE </a:t>
            </a:r>
            <a:r>
              <a:rPr lang="en-GB" dirty="0" smtClean="0">
                <a:solidFill>
                  <a:srgbClr val="00B0F0"/>
                </a:solidFill>
              </a:rPr>
              <a:t>PARTICIPACIJE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dirty="0" err="1" smtClean="0"/>
              <a:t>Participacija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sredstvo</a:t>
            </a:r>
            <a:r>
              <a:rPr lang="en-GB" dirty="0" smtClean="0"/>
              <a:t> </a:t>
            </a:r>
            <a:r>
              <a:rPr lang="en-GB" dirty="0" err="1" smtClean="0"/>
              <a:t>putem</a:t>
            </a:r>
            <a:r>
              <a:rPr lang="en-GB" dirty="0" smtClean="0"/>
              <a:t> </a:t>
            </a:r>
            <a:r>
              <a:rPr lang="en-GB" dirty="0" err="1" smtClean="0"/>
              <a:t>kojeg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unosi</a:t>
            </a:r>
            <a:r>
              <a:rPr lang="en-GB" dirty="0" smtClean="0"/>
              <a:t> </a:t>
            </a:r>
            <a:r>
              <a:rPr lang="en-GB" dirty="0" err="1" smtClean="0"/>
              <a:t>promene</a:t>
            </a:r>
            <a:r>
              <a:rPr lang="en-GB" dirty="0" smtClean="0"/>
              <a:t>, </a:t>
            </a:r>
            <a:r>
              <a:rPr lang="en-GB" dirty="0" err="1" smtClean="0"/>
              <a:t>već</a:t>
            </a:r>
            <a:r>
              <a:rPr lang="en-GB" dirty="0" smtClean="0"/>
              <a:t> je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u="sng" dirty="0" err="1" smtClean="0"/>
              <a:t>način</a:t>
            </a:r>
            <a:r>
              <a:rPr lang="en-GB" u="sng" dirty="0" smtClean="0"/>
              <a:t> </a:t>
            </a:r>
            <a:r>
              <a:rPr lang="en-GB" u="sng" dirty="0" err="1" smtClean="0"/>
              <a:t>da</a:t>
            </a:r>
            <a:r>
              <a:rPr lang="en-GB" u="sng" dirty="0" smtClean="0"/>
              <a:t> se </a:t>
            </a:r>
            <a:r>
              <a:rPr lang="en-GB" u="sng" dirty="0" err="1" smtClean="0"/>
              <a:t>razvije</a:t>
            </a:r>
            <a:r>
              <a:rPr lang="en-GB" u="sng" dirty="0" smtClean="0"/>
              <a:t> </a:t>
            </a:r>
            <a:r>
              <a:rPr lang="en-GB" u="sng" dirty="0" err="1" smtClean="0"/>
              <a:t>autonomija</a:t>
            </a:r>
            <a:r>
              <a:rPr lang="en-GB" u="sng" dirty="0" smtClean="0"/>
              <a:t>, </a:t>
            </a:r>
            <a:r>
              <a:rPr lang="en-GB" u="sng" dirty="0" err="1" smtClean="0"/>
              <a:t>nezavisnost</a:t>
            </a:r>
            <a:r>
              <a:rPr lang="en-GB" u="sng" dirty="0" smtClean="0"/>
              <a:t> </a:t>
            </a:r>
            <a:r>
              <a:rPr lang="en-GB" u="sng" dirty="0" err="1" smtClean="0"/>
              <a:t>i</a:t>
            </a:r>
            <a:r>
              <a:rPr lang="en-GB" u="sng" dirty="0" smtClean="0"/>
              <a:t> </a:t>
            </a:r>
            <a:r>
              <a:rPr lang="en-GB" u="sng" dirty="0" err="1" smtClean="0"/>
              <a:t>nove</a:t>
            </a:r>
            <a:r>
              <a:rPr lang="en-GB" u="sng" dirty="0" smtClean="0"/>
              <a:t> </a:t>
            </a:r>
            <a:r>
              <a:rPr lang="en-GB" u="sng" dirty="0" err="1" smtClean="0"/>
              <a:t>socijalne</a:t>
            </a:r>
            <a:r>
              <a:rPr lang="en-GB" u="sng" dirty="0" smtClean="0"/>
              <a:t> </a:t>
            </a:r>
            <a:r>
              <a:rPr lang="en-GB" u="sng" dirty="0" err="1" smtClean="0"/>
              <a:t>kompetencije</a:t>
            </a:r>
            <a:r>
              <a:rPr lang="en-GB" dirty="0" smtClean="0"/>
              <a:t> </a:t>
            </a:r>
            <a:r>
              <a:rPr lang="en-GB" sz="1800" dirty="0" smtClean="0"/>
              <a:t>(Richman &amp; Bowen, 1997 </a:t>
            </a:r>
            <a:r>
              <a:rPr lang="en-GB" sz="1800" dirty="0" err="1" smtClean="0"/>
              <a:t>prema</a:t>
            </a:r>
            <a:r>
              <a:rPr lang="en-GB" sz="1800" dirty="0" smtClean="0"/>
              <a:t> </a:t>
            </a:r>
            <a:r>
              <a:rPr lang="en-GB" sz="1800" dirty="0" err="1" smtClean="0"/>
              <a:t>Vranješević</a:t>
            </a:r>
            <a:r>
              <a:rPr lang="en-GB" sz="1800" dirty="0" smtClean="0"/>
              <a:t>, 2008).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Nivoi</a:t>
            </a:r>
            <a:r>
              <a:rPr lang="en-GB" dirty="0" smtClean="0"/>
              <a:t> </a:t>
            </a:r>
            <a:r>
              <a:rPr lang="en-GB" dirty="0" err="1" smtClean="0"/>
              <a:t>participacije</a:t>
            </a:r>
            <a:r>
              <a:rPr lang="en-GB" dirty="0" smtClean="0"/>
              <a:t>!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Nivoi</a:t>
            </a:r>
            <a:r>
              <a:rPr lang="en-GB" dirty="0" smtClean="0"/>
              <a:t> </a:t>
            </a:r>
            <a:r>
              <a:rPr lang="en-GB" dirty="0" err="1" smtClean="0"/>
              <a:t>participacije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različiti</a:t>
            </a:r>
            <a:r>
              <a:rPr lang="en-GB" dirty="0" smtClean="0"/>
              <a:t>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en-GB" dirty="0" smtClean="0"/>
              <a:t>•</a:t>
            </a:r>
            <a:r>
              <a:rPr lang="en-GB" dirty="0" smtClean="0">
                <a:solidFill>
                  <a:srgbClr val="00B050"/>
                </a:solidFill>
              </a:rPr>
              <a:t>	</a:t>
            </a:r>
            <a:r>
              <a:rPr lang="en-GB" dirty="0" err="1" smtClean="0">
                <a:solidFill>
                  <a:srgbClr val="00B050"/>
                </a:solidFill>
              </a:rPr>
              <a:t>posmatrač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aktivnu</a:t>
            </a:r>
            <a:r>
              <a:rPr lang="en-GB" dirty="0" smtClean="0"/>
              <a:t> </a:t>
            </a:r>
            <a:r>
              <a:rPr lang="en-GB" dirty="0" err="1" smtClean="0"/>
              <a:t>ulogu</a:t>
            </a:r>
            <a:r>
              <a:rPr lang="en-GB" dirty="0" smtClean="0"/>
              <a:t>; </a:t>
            </a:r>
          </a:p>
          <a:p>
            <a:pPr fontAlgn="base">
              <a:buNone/>
            </a:pPr>
            <a:r>
              <a:rPr lang="en-GB" dirty="0" smtClean="0"/>
              <a:t>•	</a:t>
            </a:r>
            <a:r>
              <a:rPr lang="en-GB" dirty="0" err="1" smtClean="0">
                <a:solidFill>
                  <a:srgbClr val="00B050"/>
                </a:solidFill>
              </a:rPr>
              <a:t>publika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mesto</a:t>
            </a:r>
            <a:r>
              <a:rPr lang="en-GB" dirty="0" smtClean="0"/>
              <a:t> u </a:t>
            </a:r>
            <a:r>
              <a:rPr lang="en-GB" dirty="0" err="1" smtClean="0"/>
              <a:t>interakciji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ne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moć</a:t>
            </a:r>
            <a:r>
              <a:rPr lang="en-GB" dirty="0" smtClean="0"/>
              <a:t>; </a:t>
            </a:r>
          </a:p>
          <a:p>
            <a:pPr fontAlgn="base">
              <a:buNone/>
            </a:pPr>
            <a:r>
              <a:rPr lang="en-GB" dirty="0" smtClean="0"/>
              <a:t>•	</a:t>
            </a:r>
            <a:r>
              <a:rPr lang="en-GB" dirty="0" err="1" smtClean="0">
                <a:solidFill>
                  <a:srgbClr val="00B050"/>
                </a:solidFill>
              </a:rPr>
              <a:t>član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potencijalnu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ne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trenutnu</a:t>
            </a:r>
            <a:r>
              <a:rPr lang="en-GB" dirty="0" smtClean="0"/>
              <a:t> </a:t>
            </a:r>
            <a:r>
              <a:rPr lang="en-GB" dirty="0" err="1" smtClean="0"/>
              <a:t>moć</a:t>
            </a:r>
            <a:r>
              <a:rPr lang="en-GB" dirty="0" smtClean="0"/>
              <a:t>; </a:t>
            </a:r>
          </a:p>
          <a:p>
            <a:pPr fontAlgn="base">
              <a:buNone/>
            </a:pPr>
            <a:r>
              <a:rPr lang="en-GB" dirty="0" smtClean="0"/>
              <a:t>•	</a:t>
            </a:r>
            <a:r>
              <a:rPr lang="en-GB" dirty="0" err="1" smtClean="0">
                <a:solidFill>
                  <a:srgbClr val="00B050"/>
                </a:solidFill>
              </a:rPr>
              <a:t>aktivni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učesnik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moć</a:t>
            </a:r>
            <a:r>
              <a:rPr lang="en-GB" dirty="0" smtClean="0"/>
              <a:t> u </a:t>
            </a:r>
            <a:r>
              <a:rPr lang="en-GB" dirty="0" err="1" smtClean="0"/>
              <a:t>nekim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; </a:t>
            </a:r>
          </a:p>
          <a:p>
            <a:pPr fontAlgn="base">
              <a:buNone/>
            </a:pPr>
            <a:r>
              <a:rPr lang="en-GB" dirty="0" smtClean="0"/>
              <a:t>•	</a:t>
            </a:r>
            <a:r>
              <a:rPr lang="en-GB" dirty="0" err="1" smtClean="0">
                <a:solidFill>
                  <a:srgbClr val="00B050"/>
                </a:solidFill>
              </a:rPr>
              <a:t>kolideri</a:t>
            </a:r>
            <a:r>
              <a:rPr lang="en-GB" dirty="0" smtClean="0"/>
              <a:t> –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odrasli</a:t>
            </a:r>
            <a:r>
              <a:rPr lang="en-GB" dirty="0" smtClean="0"/>
              <a:t> dele </a:t>
            </a:r>
            <a:r>
              <a:rPr lang="en-GB" dirty="0" err="1" smtClean="0"/>
              <a:t>trenutnu</a:t>
            </a:r>
            <a:r>
              <a:rPr lang="en-GB" dirty="0" smtClean="0"/>
              <a:t> </a:t>
            </a:r>
            <a:r>
              <a:rPr lang="en-GB" dirty="0" err="1" smtClean="0"/>
              <a:t>moć</a:t>
            </a:r>
            <a:r>
              <a:rPr lang="en-GB" dirty="0" smtClean="0"/>
              <a:t> u </a:t>
            </a:r>
            <a:r>
              <a:rPr lang="en-GB" dirty="0" err="1" smtClean="0"/>
              <a:t>određenim</a:t>
            </a:r>
            <a:r>
              <a:rPr lang="en-GB" dirty="0" smtClean="0"/>
              <a:t> </a:t>
            </a:r>
            <a:r>
              <a:rPr lang="en-GB" dirty="0" err="1" smtClean="0"/>
              <a:t>oblastima</a:t>
            </a:r>
            <a:r>
              <a:rPr lang="en-GB" dirty="0" smtClean="0"/>
              <a:t>; </a:t>
            </a:r>
          </a:p>
          <a:p>
            <a:pPr fontAlgn="base">
              <a:buNone/>
            </a:pPr>
            <a:r>
              <a:rPr lang="en-GB" dirty="0" smtClean="0"/>
              <a:t>•	</a:t>
            </a:r>
            <a:r>
              <a:rPr lang="en-GB" dirty="0" smtClean="0">
                <a:solidFill>
                  <a:srgbClr val="00B050"/>
                </a:solidFill>
              </a:rPr>
              <a:t>solo </a:t>
            </a:r>
            <a:r>
              <a:rPr lang="en-GB" dirty="0" err="1" smtClean="0">
                <a:solidFill>
                  <a:srgbClr val="00B050"/>
                </a:solidFill>
              </a:rPr>
              <a:t>lideri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jedinstveni</a:t>
            </a:r>
            <a:r>
              <a:rPr lang="en-GB" dirty="0" smtClean="0"/>
              <a:t> </a:t>
            </a:r>
            <a:r>
              <a:rPr lang="en-GB" dirty="0" err="1" smtClean="0"/>
              <a:t>autoritet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moć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GB" dirty="0" err="1" smtClean="0">
                <a:solidFill>
                  <a:srgbClr val="00B050"/>
                </a:solidFill>
              </a:rPr>
              <a:t>Deca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uzrasta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od</a:t>
            </a:r>
            <a:r>
              <a:rPr lang="en-GB" dirty="0" smtClean="0">
                <a:solidFill>
                  <a:srgbClr val="00B050"/>
                </a:solidFill>
              </a:rPr>
              <a:t> 4 do 7 </a:t>
            </a:r>
            <a:r>
              <a:rPr lang="en-GB" dirty="0" err="1" smtClean="0">
                <a:solidFill>
                  <a:srgbClr val="00B050"/>
                </a:solidFill>
              </a:rPr>
              <a:t>godina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mogu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učestvuju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odlučuju</a:t>
            </a:r>
            <a:r>
              <a:rPr lang="en-GB" dirty="0" smtClean="0">
                <a:solidFill>
                  <a:srgbClr val="00B050"/>
                </a:solidFill>
              </a:rPr>
              <a:t> u </a:t>
            </a:r>
            <a:r>
              <a:rPr lang="en-GB" dirty="0" err="1" smtClean="0">
                <a:solidFill>
                  <a:srgbClr val="00B050"/>
                </a:solidFill>
              </a:rPr>
              <a:t>aktivnostima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koje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veoma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konkretne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kod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kojih</a:t>
            </a:r>
            <a:r>
              <a:rPr lang="en-GB" dirty="0" smtClean="0">
                <a:solidFill>
                  <a:srgbClr val="00B050"/>
                </a:solidFill>
              </a:rPr>
              <a:t> se </a:t>
            </a:r>
            <a:r>
              <a:rPr lang="en-GB" dirty="0" err="1" smtClean="0">
                <a:solidFill>
                  <a:srgbClr val="00B050"/>
                </a:solidFill>
              </a:rPr>
              <a:t>rezultati</a:t>
            </a:r>
            <a:r>
              <a:rPr lang="en-GB" dirty="0" smtClean="0">
                <a:solidFill>
                  <a:srgbClr val="00B050"/>
                </a:solidFill>
              </a:rPr>
              <a:t> vide </a:t>
            </a:r>
            <a:r>
              <a:rPr lang="en-GB" dirty="0" err="1" smtClean="0">
                <a:solidFill>
                  <a:srgbClr val="00B050"/>
                </a:solidFill>
              </a:rPr>
              <a:t>trenutno</a:t>
            </a:r>
            <a:r>
              <a:rPr lang="en-GB" dirty="0" smtClean="0"/>
              <a:t>. </a:t>
            </a:r>
          </a:p>
          <a:p>
            <a:pPr fontAlgn="base"/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osme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devete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dečje</a:t>
            </a:r>
            <a:r>
              <a:rPr lang="en-GB" dirty="0" smtClean="0"/>
              <a:t> </a:t>
            </a:r>
            <a:r>
              <a:rPr lang="en-GB" dirty="0" err="1" smtClean="0"/>
              <a:t>sposobnosti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participaciju</a:t>
            </a:r>
            <a:r>
              <a:rPr lang="en-GB" dirty="0" smtClean="0"/>
              <a:t> se </a:t>
            </a:r>
            <a:r>
              <a:rPr lang="en-GB" dirty="0" err="1" smtClean="0"/>
              <a:t>naglo</a:t>
            </a:r>
            <a:r>
              <a:rPr lang="en-GB" dirty="0" smtClean="0"/>
              <a:t> </a:t>
            </a:r>
            <a:r>
              <a:rPr lang="en-GB" dirty="0" err="1" smtClean="0"/>
              <a:t>razvijaju</a:t>
            </a:r>
            <a:r>
              <a:rPr lang="en-GB" dirty="0" smtClean="0"/>
              <a:t>, </a:t>
            </a:r>
            <a:r>
              <a:rPr lang="en-GB" dirty="0" err="1" smtClean="0"/>
              <a:t>tako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već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uzrastu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10 do 12 </a:t>
            </a:r>
            <a:r>
              <a:rPr lang="en-GB" dirty="0" err="1" smtClean="0"/>
              <a:t>godina</a:t>
            </a:r>
            <a:r>
              <a:rPr lang="en-GB" dirty="0" smtClean="0"/>
              <a:t> </a:t>
            </a:r>
            <a:r>
              <a:rPr lang="en-GB" dirty="0" err="1" smtClean="0"/>
              <a:t>mnoge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navedenih</a:t>
            </a:r>
            <a:r>
              <a:rPr lang="en-GB" dirty="0" smtClean="0"/>
              <a:t> </a:t>
            </a:r>
            <a:r>
              <a:rPr lang="en-GB" dirty="0" err="1" smtClean="0"/>
              <a:t>kompetencija</a:t>
            </a:r>
            <a:r>
              <a:rPr lang="en-GB" dirty="0" smtClean="0"/>
              <a:t> </a:t>
            </a:r>
            <a:r>
              <a:rPr lang="en-GB" dirty="0" err="1" smtClean="0"/>
              <a:t>postaju</a:t>
            </a:r>
            <a:r>
              <a:rPr lang="en-GB" dirty="0" smtClean="0"/>
              <a:t> </a:t>
            </a:r>
            <a:r>
              <a:rPr lang="en-GB" dirty="0" err="1" smtClean="0"/>
              <a:t>sasvim</a:t>
            </a:r>
            <a:r>
              <a:rPr lang="en-GB" dirty="0" smtClean="0"/>
              <a:t> </a:t>
            </a:r>
            <a:r>
              <a:rPr lang="en-GB" dirty="0" err="1" smtClean="0"/>
              <a:t>zrele</a:t>
            </a:r>
            <a:r>
              <a:rPr lang="en-GB" dirty="0" smtClean="0"/>
              <a:t>. </a:t>
            </a:r>
          </a:p>
          <a:p>
            <a:pPr fontAlgn="base"/>
            <a:r>
              <a:rPr lang="en-GB" dirty="0" smtClean="0"/>
              <a:t>U </a:t>
            </a:r>
            <a:r>
              <a:rPr lang="en-GB" dirty="0" err="1" smtClean="0"/>
              <a:t>periodu</a:t>
            </a:r>
            <a:r>
              <a:rPr lang="en-GB" dirty="0" smtClean="0"/>
              <a:t> </a:t>
            </a:r>
            <a:r>
              <a:rPr lang="en-GB" dirty="0" err="1" smtClean="0"/>
              <a:t>adolescencije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kompetencije</a:t>
            </a:r>
            <a:r>
              <a:rPr lang="en-GB" dirty="0" smtClean="0"/>
              <a:t> </a:t>
            </a:r>
            <a:r>
              <a:rPr lang="en-GB" dirty="0" err="1" smtClean="0"/>
              <a:t>nužne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participaciju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razvijene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omogućuju</a:t>
            </a:r>
            <a:r>
              <a:rPr lang="en-GB" dirty="0" smtClean="0"/>
              <a:t> </a:t>
            </a:r>
            <a:r>
              <a:rPr lang="en-GB" dirty="0" err="1" smtClean="0"/>
              <a:t>punu</a:t>
            </a:r>
            <a:r>
              <a:rPr lang="en-GB" dirty="0" smtClean="0"/>
              <a:t> </a:t>
            </a:r>
            <a:r>
              <a:rPr lang="en-GB" dirty="0" err="1" smtClean="0"/>
              <a:t>participaciju</a:t>
            </a:r>
            <a:r>
              <a:rPr lang="en-GB" dirty="0" smtClean="0"/>
              <a:t> u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oblastima</a:t>
            </a:r>
            <a:r>
              <a:rPr lang="en-GB" dirty="0" smtClean="0"/>
              <a:t> </a:t>
            </a:r>
            <a:r>
              <a:rPr lang="en-GB" dirty="0" err="1" smtClean="0"/>
              <a:t>adolescentovog</a:t>
            </a:r>
            <a:r>
              <a:rPr lang="en-GB" dirty="0" smtClean="0"/>
              <a:t> </a:t>
            </a:r>
            <a:r>
              <a:rPr lang="en-GB" dirty="0" err="1" smtClean="0"/>
              <a:t>života</a:t>
            </a:r>
            <a:r>
              <a:rPr lang="en-GB" dirty="0" smtClean="0"/>
              <a:t>. (</a:t>
            </a:r>
            <a:r>
              <a:rPr lang="en-GB" dirty="0" err="1" smtClean="0"/>
              <a:t>Vranješević</a:t>
            </a:r>
            <a:r>
              <a:rPr lang="en-GB" dirty="0" smtClean="0"/>
              <a:t>, 2008).</a:t>
            </a:r>
          </a:p>
          <a:p>
            <a:pPr>
              <a:buNone/>
            </a:pPr>
            <a:r>
              <a:rPr lang="sr-Latn-CS" dirty="0" smtClean="0"/>
              <a:t> 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</a:t>
            </a:r>
            <a:r>
              <a:rPr lang="en-GB" dirty="0" smtClean="0"/>
              <a:t> je mentor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radi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Mentor je bio </a:t>
            </a:r>
            <a:r>
              <a:rPr lang="en-GB" dirty="0" err="1" smtClean="0"/>
              <a:t>prijatelj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savetnik</a:t>
            </a:r>
            <a:r>
              <a:rPr lang="en-GB" dirty="0" smtClean="0"/>
              <a:t> </a:t>
            </a:r>
            <a:r>
              <a:rPr lang="en-GB" dirty="0" err="1" smtClean="0"/>
              <a:t>heroju</a:t>
            </a:r>
            <a:r>
              <a:rPr lang="en-GB" dirty="0" smtClean="0"/>
              <a:t> </a:t>
            </a:r>
            <a:r>
              <a:rPr lang="en-GB" dirty="0" err="1" smtClean="0"/>
              <a:t>Odiseju</a:t>
            </a:r>
            <a:r>
              <a:rPr lang="en-GB" dirty="0" smtClean="0"/>
              <a:t>. </a:t>
            </a:r>
            <a:r>
              <a:rPr lang="en-GB" dirty="0" err="1" smtClean="0"/>
              <a:t>Kada</a:t>
            </a:r>
            <a:r>
              <a:rPr lang="en-GB" dirty="0" smtClean="0"/>
              <a:t> je </a:t>
            </a:r>
            <a:r>
              <a:rPr lang="en-GB" dirty="0" err="1" smtClean="0"/>
              <a:t>Odisej</a:t>
            </a:r>
            <a:r>
              <a:rPr lang="en-GB" dirty="0" smtClean="0"/>
              <a:t> </a:t>
            </a:r>
            <a:r>
              <a:rPr lang="en-GB" dirty="0" err="1" smtClean="0"/>
              <a:t>otišao</a:t>
            </a:r>
            <a:r>
              <a:rPr lang="en-GB" dirty="0" smtClean="0"/>
              <a:t> u </a:t>
            </a:r>
            <a:r>
              <a:rPr lang="en-GB" dirty="0" err="1" smtClean="0"/>
              <a:t>Trojanski</a:t>
            </a:r>
            <a:r>
              <a:rPr lang="en-GB" dirty="0" smtClean="0"/>
              <a:t> rat, </a:t>
            </a:r>
            <a:r>
              <a:rPr lang="en-GB" dirty="0" err="1" smtClean="0"/>
              <a:t>ostavio</a:t>
            </a:r>
            <a:r>
              <a:rPr lang="en-GB" dirty="0" smtClean="0"/>
              <a:t> je </a:t>
            </a:r>
            <a:r>
              <a:rPr lang="en-GB" dirty="0" err="1" smtClean="0"/>
              <a:t>sina</a:t>
            </a:r>
            <a:r>
              <a:rPr lang="en-GB" dirty="0" smtClean="0"/>
              <a:t> </a:t>
            </a:r>
            <a:r>
              <a:rPr lang="en-GB" dirty="0" err="1" smtClean="0"/>
              <a:t>Telemaha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staranje</a:t>
            </a:r>
            <a:r>
              <a:rPr lang="en-GB" dirty="0" smtClean="0"/>
              <a:t> </a:t>
            </a:r>
            <a:r>
              <a:rPr lang="en-GB" dirty="0" err="1" smtClean="0"/>
              <a:t>Mentoru</a:t>
            </a:r>
            <a:r>
              <a:rPr lang="en-GB" dirty="0" smtClean="0"/>
              <a:t>,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r>
              <a:rPr lang="en-GB" dirty="0" smtClean="0"/>
              <a:t> je </a:t>
            </a:r>
            <a:r>
              <a:rPr lang="en-GB" dirty="0" err="1" smtClean="0"/>
              <a:t>svojom</a:t>
            </a:r>
            <a:r>
              <a:rPr lang="en-GB" dirty="0" smtClean="0"/>
              <a:t> </a:t>
            </a:r>
            <a:r>
              <a:rPr lang="en-GB" dirty="0" err="1" smtClean="0"/>
              <a:t>podrškom</a:t>
            </a:r>
            <a:r>
              <a:rPr lang="en-GB" dirty="0" smtClean="0"/>
              <a:t>, </a:t>
            </a:r>
            <a:r>
              <a:rPr lang="en-GB" dirty="0" err="1" smtClean="0"/>
              <a:t>savetima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deljenjem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 </a:t>
            </a:r>
            <a:r>
              <a:rPr lang="en-GB" dirty="0" err="1" smtClean="0"/>
              <a:t>iskustva</a:t>
            </a:r>
            <a:r>
              <a:rPr lang="en-GB" dirty="0" smtClean="0"/>
              <a:t> </a:t>
            </a:r>
            <a:r>
              <a:rPr lang="en-GB" dirty="0" err="1" smtClean="0"/>
              <a:t>vodio</a:t>
            </a:r>
            <a:r>
              <a:rPr lang="en-GB" dirty="0" smtClean="0"/>
              <a:t> </a:t>
            </a:r>
            <a:r>
              <a:rPr lang="en-GB" dirty="0" err="1" smtClean="0"/>
              <a:t>kroz</a:t>
            </a:r>
            <a:r>
              <a:rPr lang="en-GB" dirty="0" smtClean="0"/>
              <a:t> </a:t>
            </a:r>
            <a:r>
              <a:rPr lang="en-GB" dirty="0" err="1" smtClean="0"/>
              <a:t>odrastanje</a:t>
            </a:r>
            <a:r>
              <a:rPr lang="en-GB" dirty="0" smtClean="0"/>
              <a:t>.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Mentor je </a:t>
            </a:r>
            <a:r>
              <a:rPr lang="en-GB" dirty="0" err="1" smtClean="0">
                <a:solidFill>
                  <a:srgbClr val="00B050"/>
                </a:solidFill>
              </a:rPr>
              <a:t>pouzdani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savetnik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vodič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kroz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lični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profesionalni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razvoj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mentija</a:t>
            </a:r>
            <a:r>
              <a:rPr lang="en-GB" dirty="0" smtClean="0">
                <a:solidFill>
                  <a:srgbClr val="00B050"/>
                </a:solidFill>
              </a:rPr>
              <a:t>. To je </a:t>
            </a:r>
            <a:r>
              <a:rPr lang="en-GB" dirty="0" err="1" smtClean="0">
                <a:solidFill>
                  <a:srgbClr val="00B050"/>
                </a:solidFill>
              </a:rPr>
              <a:t>osoba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spremna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uloži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vreme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stručnost</a:t>
            </a:r>
            <a:r>
              <a:rPr lang="en-GB" dirty="0" smtClean="0">
                <a:solidFill>
                  <a:srgbClr val="00B050"/>
                </a:solidFill>
              </a:rPr>
              <a:t> u </a:t>
            </a:r>
            <a:r>
              <a:rPr lang="en-GB" dirty="0" err="1" smtClean="0">
                <a:solidFill>
                  <a:srgbClr val="00B050"/>
                </a:solidFill>
              </a:rPr>
              <a:t>usmeravanje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razvoja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druge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osobe</a:t>
            </a:r>
            <a:r>
              <a:rPr lang="en-GB" dirty="0" smtClean="0">
                <a:solidFill>
                  <a:srgbClr val="00B050"/>
                </a:solidFill>
              </a:rPr>
              <a:t>, ne </a:t>
            </a:r>
            <a:r>
              <a:rPr lang="en-GB" dirty="0" err="1" smtClean="0">
                <a:solidFill>
                  <a:srgbClr val="00B050"/>
                </a:solidFill>
              </a:rPr>
              <a:t>tražeći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ništa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zauzvrat</a:t>
            </a:r>
            <a:r>
              <a:rPr lang="en-GB" dirty="0" smtClean="0">
                <a:solidFill>
                  <a:srgbClr val="00B050"/>
                </a:solidFill>
              </a:rPr>
              <a:t>. Mentor se </a:t>
            </a:r>
            <a:r>
              <a:rPr lang="en-GB" dirty="0" err="1" smtClean="0">
                <a:solidFill>
                  <a:srgbClr val="00B050"/>
                </a:solidFill>
              </a:rPr>
              <a:t>služi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tehnikama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aktivnog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slušanja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postavljanja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pitanja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kako</a:t>
            </a:r>
            <a:r>
              <a:rPr lang="en-GB" dirty="0" smtClean="0">
                <a:solidFill>
                  <a:srgbClr val="00B050"/>
                </a:solidFill>
              </a:rPr>
              <a:t> bi </a:t>
            </a:r>
            <a:r>
              <a:rPr lang="en-GB" dirty="0" err="1" smtClean="0">
                <a:solidFill>
                  <a:srgbClr val="00B050"/>
                </a:solidFill>
              </a:rPr>
              <a:t>ukazao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nove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pravce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razmišljanja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delovanja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mentija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kao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da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pruži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podršku</a:t>
            </a:r>
            <a:r>
              <a:rPr lang="en-GB" dirty="0" smtClean="0">
                <a:solidFill>
                  <a:srgbClr val="00B050"/>
                </a:solidFill>
              </a:rPr>
              <a:t> u </a:t>
            </a:r>
            <a:r>
              <a:rPr lang="en-GB" dirty="0" err="1" smtClean="0">
                <a:solidFill>
                  <a:srgbClr val="00B050"/>
                </a:solidFill>
              </a:rPr>
              <a:t>suočavanju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izazovima</a:t>
            </a:r>
            <a:r>
              <a:rPr lang="en-GB" dirty="0" smtClean="0">
                <a:solidFill>
                  <a:srgbClr val="00B050"/>
                </a:solidFill>
              </a:rPr>
              <a:t>. </a:t>
            </a:r>
            <a:endParaRPr lang="en-GB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radi</a:t>
            </a:r>
            <a:r>
              <a:rPr lang="en-GB" dirty="0" smtClean="0"/>
              <a:t> mentor?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Uspostavlja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održava</a:t>
            </a:r>
            <a:r>
              <a:rPr lang="en-GB" dirty="0" smtClean="0"/>
              <a:t> </a:t>
            </a:r>
            <a:r>
              <a:rPr lang="en-GB" dirty="0" err="1" smtClean="0"/>
              <a:t>dobar</a:t>
            </a:r>
            <a:r>
              <a:rPr lang="en-GB" dirty="0" smtClean="0"/>
              <a:t> </a:t>
            </a:r>
            <a:r>
              <a:rPr lang="en-GB" dirty="0" err="1" smtClean="0"/>
              <a:t>odnos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neophodan</a:t>
            </a:r>
            <a:r>
              <a:rPr lang="en-GB" dirty="0" smtClean="0"/>
              <a:t> </a:t>
            </a:r>
            <a:r>
              <a:rPr lang="en-GB" dirty="0" err="1" smtClean="0"/>
              <a:t>nivo</a:t>
            </a:r>
            <a:r>
              <a:rPr lang="en-GB" dirty="0" smtClean="0"/>
              <a:t> </a:t>
            </a:r>
            <a:r>
              <a:rPr lang="en-GB" dirty="0" err="1" smtClean="0"/>
              <a:t>poverenja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mentijem</a:t>
            </a:r>
            <a:r>
              <a:rPr lang="en-GB" dirty="0" smtClean="0"/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Obezbeđuje</a:t>
            </a:r>
            <a:r>
              <a:rPr lang="en-GB" dirty="0" smtClean="0"/>
              <a:t> </a:t>
            </a:r>
            <a:r>
              <a:rPr lang="en-GB" dirty="0" err="1" smtClean="0"/>
              <a:t>optimalne</a:t>
            </a:r>
            <a:r>
              <a:rPr lang="en-GB" dirty="0" smtClean="0"/>
              <a:t> </a:t>
            </a:r>
            <a:r>
              <a:rPr lang="en-GB" dirty="0" err="1" smtClean="0"/>
              <a:t>instrukcije</a:t>
            </a:r>
            <a:r>
              <a:rPr lang="en-GB" dirty="0" smtClean="0"/>
              <a:t>, </a:t>
            </a:r>
            <a:r>
              <a:rPr lang="en-GB" dirty="0" err="1" smtClean="0"/>
              <a:t>predloge</a:t>
            </a:r>
            <a:r>
              <a:rPr lang="en-GB" dirty="0" smtClean="0"/>
              <a:t>, </a:t>
            </a:r>
            <a:r>
              <a:rPr lang="en-GB" dirty="0" err="1" smtClean="0"/>
              <a:t>objašnjenja</a:t>
            </a:r>
            <a:r>
              <a:rPr lang="en-GB" dirty="0" smtClean="0"/>
              <a:t>, </a:t>
            </a:r>
            <a:r>
              <a:rPr lang="en-GB" dirty="0" err="1" smtClean="0"/>
              <a:t>uputstva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savete</a:t>
            </a:r>
            <a:r>
              <a:rPr lang="en-GB" dirty="0" smtClean="0"/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Čini</a:t>
            </a:r>
            <a:r>
              <a:rPr lang="en-GB" dirty="0" smtClean="0"/>
              <a:t> </a:t>
            </a:r>
            <a:r>
              <a:rPr lang="en-GB" dirty="0" err="1" smtClean="0"/>
              <a:t>dostupnim</a:t>
            </a:r>
            <a:r>
              <a:rPr lang="en-GB" dirty="0" smtClean="0"/>
              <a:t> </a:t>
            </a:r>
            <a:r>
              <a:rPr lang="en-GB" dirty="0" err="1" smtClean="0"/>
              <a:t>korisne</a:t>
            </a:r>
            <a:r>
              <a:rPr lang="en-GB" dirty="0" smtClean="0"/>
              <a:t> </a:t>
            </a:r>
            <a:r>
              <a:rPr lang="en-GB" dirty="0" err="1" smtClean="0"/>
              <a:t>kontakte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mentija</a:t>
            </a:r>
            <a:r>
              <a:rPr lang="en-GB" dirty="0" smtClean="0"/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Nudi</a:t>
            </a:r>
            <a:r>
              <a:rPr lang="en-GB" dirty="0" smtClean="0"/>
              <a:t> </a:t>
            </a:r>
            <a:r>
              <a:rPr lang="en-GB" dirty="0" err="1" smtClean="0"/>
              <a:t>stabilnu</a:t>
            </a:r>
            <a:r>
              <a:rPr lang="en-GB" dirty="0" smtClean="0"/>
              <a:t> </a:t>
            </a:r>
            <a:r>
              <a:rPr lang="en-GB" dirty="0" err="1" smtClean="0"/>
              <a:t>razvojnu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određeni</a:t>
            </a:r>
            <a:r>
              <a:rPr lang="en-GB" dirty="0" smtClean="0"/>
              <a:t> period;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Pravovremeno</a:t>
            </a:r>
            <a:r>
              <a:rPr lang="en-GB" dirty="0" smtClean="0"/>
              <a:t> </a:t>
            </a:r>
            <a:r>
              <a:rPr lang="en-GB" dirty="0" err="1" smtClean="0"/>
              <a:t>sagledava</a:t>
            </a:r>
            <a:r>
              <a:rPr lang="en-GB" dirty="0" smtClean="0"/>
              <a:t> </a:t>
            </a:r>
            <a:r>
              <a:rPr lang="en-GB" dirty="0" err="1" smtClean="0"/>
              <a:t>realne</a:t>
            </a:r>
            <a:r>
              <a:rPr lang="en-GB" dirty="0" smtClean="0"/>
              <a:t> </a:t>
            </a:r>
            <a:r>
              <a:rPr lang="en-GB" dirty="0" err="1" smtClean="0"/>
              <a:t>opcije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karijere</a:t>
            </a:r>
            <a:r>
              <a:rPr lang="en-GB" dirty="0" smtClean="0"/>
              <a:t> </a:t>
            </a:r>
            <a:r>
              <a:rPr lang="en-GB" dirty="0" err="1" smtClean="0"/>
              <a:t>mentija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predlaže</a:t>
            </a:r>
            <a:r>
              <a:rPr lang="en-GB" dirty="0" smtClean="0"/>
              <a:t> </a:t>
            </a:r>
            <a:r>
              <a:rPr lang="en-GB" dirty="0" err="1" smtClean="0"/>
              <a:t>savete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usmerenje</a:t>
            </a:r>
            <a:r>
              <a:rPr lang="en-GB" dirty="0" smtClean="0"/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smtClean="0"/>
              <a:t> </a:t>
            </a:r>
            <a:r>
              <a:rPr lang="en-GB" dirty="0" err="1" smtClean="0"/>
              <a:t>Pruža</a:t>
            </a:r>
            <a:r>
              <a:rPr lang="en-GB" dirty="0" smtClean="0"/>
              <a:t> </a:t>
            </a:r>
            <a:r>
              <a:rPr lang="en-GB" dirty="0" err="1" smtClean="0"/>
              <a:t>nove</a:t>
            </a:r>
            <a:r>
              <a:rPr lang="en-GB" dirty="0" smtClean="0"/>
              <a:t> </a:t>
            </a:r>
            <a:r>
              <a:rPr lang="en-GB" dirty="0" err="1" smtClean="0"/>
              <a:t>perspektive</a:t>
            </a:r>
            <a:r>
              <a:rPr lang="en-GB" dirty="0" smtClean="0"/>
              <a:t>, </a:t>
            </a:r>
            <a:r>
              <a:rPr lang="en-GB" dirty="0" err="1" smtClean="0"/>
              <a:t>predloge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drugačiji</a:t>
            </a:r>
            <a:r>
              <a:rPr lang="en-GB" dirty="0" smtClean="0"/>
              <a:t> </a:t>
            </a:r>
            <a:r>
              <a:rPr lang="en-GB" dirty="0" err="1" smtClean="0"/>
              <a:t>pogled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nedoumice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pitanja</a:t>
            </a:r>
            <a:r>
              <a:rPr lang="en-GB" dirty="0" smtClean="0"/>
              <a:t> </a:t>
            </a:r>
            <a:r>
              <a:rPr lang="en-GB" dirty="0" err="1" smtClean="0"/>
              <a:t>mentija</a:t>
            </a:r>
            <a:r>
              <a:rPr lang="en-GB" dirty="0" smtClean="0"/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en-GB" dirty="0" err="1" smtClean="0"/>
              <a:t>Analizira</a:t>
            </a:r>
            <a:r>
              <a:rPr lang="en-GB" dirty="0" smtClean="0"/>
              <a:t> </a:t>
            </a:r>
            <a:r>
              <a:rPr lang="en-GB" dirty="0" err="1" smtClean="0"/>
              <a:t>potrebne</a:t>
            </a:r>
            <a:r>
              <a:rPr lang="en-GB" dirty="0" smtClean="0"/>
              <a:t> </a:t>
            </a:r>
            <a:r>
              <a:rPr lang="en-GB" dirty="0" err="1" smtClean="0"/>
              <a:t>veštine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pruža</a:t>
            </a:r>
            <a:r>
              <a:rPr lang="en-GB" dirty="0" smtClean="0"/>
              <a:t> </a:t>
            </a:r>
            <a:r>
              <a:rPr lang="en-GB" dirty="0" err="1" smtClean="0"/>
              <a:t>konstruktivne</a:t>
            </a:r>
            <a:r>
              <a:rPr lang="en-GB" dirty="0" smtClean="0"/>
              <a:t> </a:t>
            </a:r>
            <a:r>
              <a:rPr lang="en-GB" dirty="0" err="1" smtClean="0"/>
              <a:t>povratne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r>
              <a:rPr lang="en-GB" dirty="0" smtClean="0"/>
              <a:t>.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Osobine</a:t>
            </a:r>
            <a:r>
              <a:rPr lang="en-GB" dirty="0" smtClean="0"/>
              <a:t> </a:t>
            </a:r>
            <a:r>
              <a:rPr lang="en-GB" dirty="0" err="1" smtClean="0"/>
              <a:t>mentora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35316" t="21333" r="15851" b="11985"/>
          <a:stretch>
            <a:fillRect/>
          </a:stretch>
        </p:blipFill>
        <p:spPr bwMode="auto">
          <a:xfrm>
            <a:off x="0" y="1196752"/>
            <a:ext cx="9144000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roditelj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odnos</a:t>
            </a:r>
            <a:r>
              <a:rPr lang="en-GB" dirty="0" smtClean="0"/>
              <a:t> </a:t>
            </a:r>
            <a:r>
              <a:rPr lang="en-GB" dirty="0" err="1" smtClean="0"/>
              <a:t>saradnje</a:t>
            </a:r>
            <a:r>
              <a:rPr lang="en-GB" dirty="0" smtClean="0"/>
              <a:t>/</a:t>
            </a:r>
            <a:r>
              <a:rPr lang="en-GB" dirty="0" err="1" smtClean="0"/>
              <a:t>partnerstva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Tipovi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 (...)</a:t>
            </a:r>
          </a:p>
          <a:p>
            <a:r>
              <a:rPr lang="en-GB" dirty="0" err="1" smtClean="0"/>
              <a:t>Tipovi</a:t>
            </a:r>
            <a:r>
              <a:rPr lang="en-GB" dirty="0" smtClean="0"/>
              <a:t> </a:t>
            </a:r>
            <a:r>
              <a:rPr lang="en-GB" dirty="0" err="1" smtClean="0"/>
              <a:t>vaspitača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Stilovi</a:t>
            </a:r>
            <a:r>
              <a:rPr lang="en-GB" dirty="0" smtClean="0"/>
              <a:t> </a:t>
            </a:r>
            <a:r>
              <a:rPr lang="en-GB" dirty="0" err="1" smtClean="0"/>
              <a:t>vaspitanja</a:t>
            </a:r>
            <a:r>
              <a:rPr lang="en-GB" dirty="0" smtClean="0"/>
              <a:t> (.....)</a:t>
            </a:r>
          </a:p>
          <a:p>
            <a:r>
              <a:rPr lang="en-GB" dirty="0" err="1" smtClean="0"/>
              <a:t>Stilovi</a:t>
            </a:r>
            <a:r>
              <a:rPr lang="en-GB" dirty="0" smtClean="0"/>
              <a:t> </a:t>
            </a:r>
            <a:r>
              <a:rPr lang="en-GB" dirty="0" err="1" smtClean="0"/>
              <a:t>komunikacije</a:t>
            </a:r>
            <a:r>
              <a:rPr lang="en-GB" dirty="0" smtClean="0"/>
              <a:t> (.....)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....</a:t>
            </a:r>
            <a:r>
              <a:rPr lang="vi-VN" dirty="0" smtClean="0"/>
              <a:t>roditelja </a:t>
            </a:r>
            <a:r>
              <a:rPr lang="vi-VN" dirty="0" smtClean="0"/>
              <a:t>ima različitih, a njihova očekivanja u vezi sa načinima, intenzitetom i kvalitetom takvog odnosa sa ustanovom i vaspitačem takođe su vrlo različita – od roditelja koji u potpunosti ignorišu i izbegavaju saradnju do onih koji su na tom polju izuzetno angažovani, predani i zahtevni.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... </a:t>
            </a:r>
            <a:r>
              <a:rPr lang="vi-VN" dirty="0" smtClean="0"/>
              <a:t>Vaspitači, s druge strane, iako profesionalno obavezni na intenzivnu i kvalitetnu saradnju i partnerstvo, nailaze na različite prepreke. Neke od njih odnose se na tehničke mogućnosti da takvu saradnju ostvare (nedostatak vremena), </a:t>
            </a:r>
            <a:r>
              <a:rPr lang="vi-VN" dirty="0" smtClean="0"/>
              <a:t>a </a:t>
            </a:r>
            <a:r>
              <a:rPr lang="vi-VN" dirty="0" smtClean="0"/>
              <a:t>neke na nedovoljno izgrađene veštine ili predrasude prema nekim roditeljima, nedovoljnu </a:t>
            </a:r>
            <a:r>
              <a:rPr lang="vi-VN" dirty="0" smtClean="0"/>
              <a:t>motivisanost</a:t>
            </a:r>
            <a:r>
              <a:rPr lang="en-GB" dirty="0" smtClean="0"/>
              <a:t>  (</a:t>
            </a:r>
            <a:r>
              <a:rPr lang="vi-VN" sz="2400" dirty="0" smtClean="0"/>
              <a:t>Krugovi </a:t>
            </a:r>
            <a:r>
              <a:rPr lang="vi-VN" sz="2400" dirty="0" smtClean="0"/>
              <a:t>detinjstva | broj 1 | 2017 57</a:t>
            </a:r>
            <a:r>
              <a:rPr lang="en-GB" sz="2400" dirty="0" smtClean="0"/>
              <a:t> </a:t>
            </a:r>
            <a:r>
              <a:rPr lang="en-GB" sz="2400" dirty="0" smtClean="0"/>
              <a:t>str.)</a:t>
            </a:r>
            <a:r>
              <a:rPr lang="vi-VN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Motivacija</a:t>
            </a:r>
            <a:r>
              <a:rPr lang="en-GB" dirty="0" smtClean="0"/>
              <a:t> + </a:t>
            </a:r>
            <a:r>
              <a:rPr lang="en-GB" dirty="0" err="1" smtClean="0"/>
              <a:t>komunikacija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..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roditelj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vaspitač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dobru</a:t>
            </a:r>
            <a:r>
              <a:rPr lang="en-GB" dirty="0" smtClean="0"/>
              <a:t> </a:t>
            </a:r>
            <a:r>
              <a:rPr lang="en-GB" dirty="0" err="1" smtClean="0"/>
              <a:t>saradnju</a:t>
            </a:r>
            <a:r>
              <a:rPr lang="en-GB" dirty="0" smtClean="0"/>
              <a:t>, </a:t>
            </a:r>
            <a:r>
              <a:rPr lang="en-GB" dirty="0" err="1" smtClean="0"/>
              <a:t>mnogi</a:t>
            </a:r>
            <a:r>
              <a:rPr lang="en-GB" dirty="0" smtClean="0"/>
              <a:t> </a:t>
            </a:r>
            <a:r>
              <a:rPr lang="en-GB" dirty="0" err="1" smtClean="0"/>
              <a:t>zastoji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teškoće</a:t>
            </a:r>
            <a:r>
              <a:rPr lang="en-GB" dirty="0" smtClean="0"/>
              <a:t> u </a:t>
            </a:r>
            <a:r>
              <a:rPr lang="en-GB" dirty="0" err="1" smtClean="0"/>
              <a:t>detetovom</a:t>
            </a:r>
            <a:r>
              <a:rPr lang="en-GB" dirty="0" smtClean="0"/>
              <a:t> </a:t>
            </a:r>
            <a:r>
              <a:rPr lang="en-GB" dirty="0" err="1" smtClean="0"/>
              <a:t>razvoju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vreme</a:t>
            </a:r>
            <a:r>
              <a:rPr lang="en-GB" dirty="0" smtClean="0"/>
              <a:t> </a:t>
            </a:r>
            <a:r>
              <a:rPr lang="en-GB" dirty="0" err="1" smtClean="0"/>
              <a:t>uočeni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adekvatan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usmereni</a:t>
            </a:r>
            <a:r>
              <a:rPr lang="en-GB" dirty="0" smtClean="0"/>
              <a:t> ka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pozitivnijim</a:t>
            </a:r>
            <a:r>
              <a:rPr lang="en-GB" dirty="0" smtClean="0"/>
              <a:t> </a:t>
            </a:r>
            <a:r>
              <a:rPr lang="en-GB" dirty="0" err="1" smtClean="0"/>
              <a:t>ishodima</a:t>
            </a:r>
            <a:r>
              <a:rPr lang="en-GB" dirty="0" smtClean="0"/>
              <a:t> </a:t>
            </a:r>
            <a:r>
              <a:rPr lang="en-GB" dirty="0" err="1" smtClean="0"/>
              <a:t>ukupnog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.</a:t>
            </a:r>
          </a:p>
          <a:p>
            <a:r>
              <a:rPr lang="en-GB" dirty="0" smtClean="0"/>
              <a:t>K</a:t>
            </a:r>
            <a:r>
              <a:rPr lang="vi-VN" dirty="0" smtClean="0"/>
              <a:t>omunikacija </a:t>
            </a:r>
            <a:r>
              <a:rPr lang="vi-VN" dirty="0" smtClean="0"/>
              <a:t>ne podrazumeva samo uzajamnu razmenu informacija, već pre svega </a:t>
            </a:r>
            <a:r>
              <a:rPr lang="vi-VN" dirty="0" smtClean="0">
                <a:solidFill>
                  <a:srgbClr val="FF0000"/>
                </a:solidFill>
              </a:rPr>
              <a:t>dijalog </a:t>
            </a:r>
            <a:r>
              <a:rPr lang="vi-VN" dirty="0" smtClean="0"/>
              <a:t>kao proces izgrađivanja zajedničkog značenja kojim ojačavaju kolektivne težnje</a:t>
            </a:r>
            <a:r>
              <a:rPr lang="vi-VN" u="sng" dirty="0" smtClean="0"/>
              <a:t> i istovremeno se akteri menjaju na individualnom planu</a:t>
            </a:r>
            <a:r>
              <a:rPr lang="vi-VN" dirty="0" smtClean="0"/>
              <a:t>”. </a:t>
            </a:r>
            <a:r>
              <a:rPr lang="vi-VN" sz="2400" dirty="0" smtClean="0"/>
              <a:t>Pavlović-Breneselović </a:t>
            </a:r>
            <a:r>
              <a:rPr lang="vi-VN" sz="2400" dirty="0" smtClean="0"/>
              <a:t>(2010</a:t>
            </a:r>
            <a:r>
              <a:rPr lang="vi-VN" sz="2400" dirty="0" smtClean="0"/>
              <a:t>)</a:t>
            </a: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Dete</a:t>
            </a:r>
            <a:r>
              <a:rPr lang="en-GB" dirty="0" smtClean="0">
                <a:solidFill>
                  <a:srgbClr val="FF0000"/>
                </a:solidFill>
              </a:rPr>
              <a:t> - </a:t>
            </a:r>
            <a:r>
              <a:rPr lang="en-GB" dirty="0" err="1" smtClean="0">
                <a:solidFill>
                  <a:srgbClr val="FF0000"/>
                </a:solidFill>
              </a:rPr>
              <a:t>vaspitač</a:t>
            </a:r>
            <a:endParaRPr lang="en-GB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dirty="0" err="1" smtClean="0"/>
              <a:t>Dete</a:t>
            </a:r>
            <a:r>
              <a:rPr lang="en-GB" dirty="0" smtClean="0"/>
              <a:t> - </a:t>
            </a:r>
            <a:r>
              <a:rPr lang="en-GB" dirty="0" err="1" smtClean="0"/>
              <a:t>roditelj</a:t>
            </a:r>
            <a:endParaRPr lang="en-GB" dirty="0" smtClean="0"/>
          </a:p>
          <a:p>
            <a:pPr algn="ctr">
              <a:buNone/>
            </a:pPr>
            <a:r>
              <a:rPr lang="en-GB" dirty="0" err="1" smtClean="0"/>
              <a:t>Dete</a:t>
            </a:r>
            <a:r>
              <a:rPr lang="en-GB" dirty="0" smtClean="0"/>
              <a:t> - </a:t>
            </a:r>
            <a:r>
              <a:rPr lang="en-GB" dirty="0" err="1" smtClean="0"/>
              <a:t>dete</a:t>
            </a:r>
            <a:endParaRPr lang="en-GB" dirty="0" smtClean="0"/>
          </a:p>
          <a:p>
            <a:pPr algn="ctr"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Vaspitač</a:t>
            </a:r>
            <a:r>
              <a:rPr lang="en-GB" dirty="0" smtClean="0">
                <a:solidFill>
                  <a:srgbClr val="FF0000"/>
                </a:solidFill>
              </a:rPr>
              <a:t> - </a:t>
            </a:r>
            <a:r>
              <a:rPr lang="en-GB" dirty="0" err="1" smtClean="0">
                <a:solidFill>
                  <a:srgbClr val="FF0000"/>
                </a:solidFill>
              </a:rPr>
              <a:t>roditelj</a:t>
            </a:r>
            <a:endParaRPr lang="en-GB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Vaspitač</a:t>
            </a:r>
            <a:r>
              <a:rPr lang="en-GB" dirty="0" smtClean="0">
                <a:solidFill>
                  <a:srgbClr val="FF0000"/>
                </a:solidFill>
              </a:rPr>
              <a:t> - </a:t>
            </a:r>
            <a:r>
              <a:rPr lang="en-GB" dirty="0" err="1" smtClean="0">
                <a:solidFill>
                  <a:srgbClr val="FF0000"/>
                </a:solidFill>
              </a:rPr>
              <a:t>vaspitač</a:t>
            </a:r>
            <a:endParaRPr lang="en-GB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dirty="0" err="1" smtClean="0"/>
              <a:t>Vaspitač</a:t>
            </a:r>
            <a:r>
              <a:rPr lang="en-GB" dirty="0" smtClean="0"/>
              <a:t> - </a:t>
            </a:r>
            <a:r>
              <a:rPr lang="en-GB" dirty="0" err="1" smtClean="0"/>
              <a:t>saradnik</a:t>
            </a:r>
            <a:endParaRPr lang="en-GB" dirty="0" smtClean="0"/>
          </a:p>
          <a:p>
            <a:pPr algn="ctr">
              <a:buNone/>
            </a:pPr>
            <a:r>
              <a:rPr lang="en-GB" dirty="0" err="1" smtClean="0"/>
              <a:t>Vaspitač</a:t>
            </a:r>
            <a:r>
              <a:rPr lang="en-GB" dirty="0" smtClean="0"/>
              <a:t> - </a:t>
            </a:r>
            <a:r>
              <a:rPr lang="en-GB" dirty="0" err="1" smtClean="0"/>
              <a:t>zajednica</a:t>
            </a:r>
            <a:endParaRPr lang="en-GB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Interesi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ciljevi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Razlike</a:t>
            </a:r>
            <a:r>
              <a:rPr lang="en-GB" dirty="0" smtClean="0"/>
              <a:t> </a:t>
            </a:r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saradnje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partnerskog</a:t>
            </a:r>
            <a:r>
              <a:rPr lang="en-GB" dirty="0" smtClean="0"/>
              <a:t> </a:t>
            </a:r>
            <a:r>
              <a:rPr lang="en-GB" dirty="0" err="1" smtClean="0"/>
              <a:t>odnosa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Saradnja</a:t>
            </a:r>
            <a:r>
              <a:rPr lang="en-GB" dirty="0" smtClean="0"/>
              <a:t> = </a:t>
            </a:r>
            <a:r>
              <a:rPr lang="en-GB" dirty="0" err="1" smtClean="0"/>
              <a:t>komunikacija</a:t>
            </a:r>
            <a:r>
              <a:rPr lang="en-GB" dirty="0" smtClean="0"/>
              <a:t> je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potrebi</a:t>
            </a:r>
            <a:r>
              <a:rPr lang="en-GB" dirty="0" smtClean="0"/>
              <a:t>, </a:t>
            </a:r>
            <a:r>
              <a:rPr lang="en-GB" dirty="0" err="1" smtClean="0"/>
              <a:t>kada</a:t>
            </a:r>
            <a:r>
              <a:rPr lang="en-GB" dirty="0" smtClean="0"/>
              <a:t> se </a:t>
            </a:r>
            <a:r>
              <a:rPr lang="en-GB" dirty="0" err="1" smtClean="0"/>
              <a:t>pojavi</a:t>
            </a:r>
            <a:r>
              <a:rPr lang="en-GB" dirty="0" smtClean="0"/>
              <a:t> </a:t>
            </a:r>
            <a:r>
              <a:rPr lang="en-GB" dirty="0" err="1" smtClean="0"/>
              <a:t>neki</a:t>
            </a:r>
            <a:r>
              <a:rPr lang="en-GB" dirty="0" smtClean="0"/>
              <a:t> problem; </a:t>
            </a:r>
            <a:r>
              <a:rPr lang="en-GB" dirty="0" err="1" smtClean="0"/>
              <a:t>roditelji</a:t>
            </a:r>
            <a:r>
              <a:rPr lang="en-GB" dirty="0" smtClean="0"/>
              <a:t> </a:t>
            </a:r>
            <a:r>
              <a:rPr lang="en-GB" dirty="0" err="1" smtClean="0"/>
              <a:t>dolaze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pozivu</a:t>
            </a:r>
            <a:r>
              <a:rPr lang="en-GB" dirty="0" smtClean="0"/>
              <a:t>; </a:t>
            </a:r>
            <a:r>
              <a:rPr lang="en-GB" dirty="0" err="1" smtClean="0"/>
              <a:t>uključeni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u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aktivnosti</a:t>
            </a:r>
            <a:r>
              <a:rPr lang="en-GB" dirty="0" smtClean="0"/>
              <a:t>; </a:t>
            </a:r>
            <a:r>
              <a:rPr lang="en-GB" dirty="0" err="1" smtClean="0"/>
              <a:t>prioriteti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ciljevi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različiti</a:t>
            </a:r>
            <a:r>
              <a:rPr lang="en-GB" dirty="0" smtClean="0"/>
              <a:t>; .....</a:t>
            </a:r>
          </a:p>
          <a:p>
            <a:endParaRPr lang="en-GB" dirty="0" smtClean="0"/>
          </a:p>
          <a:p>
            <a:r>
              <a:rPr lang="en-GB" dirty="0" err="1" smtClean="0"/>
              <a:t>Partnerstvo</a:t>
            </a:r>
            <a:r>
              <a:rPr lang="en-GB" dirty="0" smtClean="0"/>
              <a:t>= </a:t>
            </a:r>
            <a:r>
              <a:rPr lang="en-GB" dirty="0" err="1" smtClean="0"/>
              <a:t>komunikacija</a:t>
            </a:r>
            <a:r>
              <a:rPr lang="en-GB" dirty="0" smtClean="0"/>
              <a:t> je </a:t>
            </a:r>
            <a:r>
              <a:rPr lang="en-GB" dirty="0" err="1" smtClean="0"/>
              <a:t>kontinuirana</a:t>
            </a:r>
            <a:r>
              <a:rPr lang="en-GB" dirty="0" smtClean="0"/>
              <a:t>; </a:t>
            </a:r>
            <a:r>
              <a:rPr lang="en-GB" dirty="0" err="1" smtClean="0"/>
              <a:t>roditelji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uvek</a:t>
            </a:r>
            <a:r>
              <a:rPr lang="en-GB" dirty="0" smtClean="0"/>
              <a:t> </a:t>
            </a:r>
            <a:r>
              <a:rPr lang="en-GB" dirty="0" err="1" smtClean="0"/>
              <a:t>dobrodošli</a:t>
            </a:r>
            <a:r>
              <a:rPr lang="en-GB" dirty="0" smtClean="0"/>
              <a:t>; </a:t>
            </a:r>
            <a:r>
              <a:rPr lang="en-GB" dirty="0" err="1" smtClean="0"/>
              <a:t>učestvuvju</a:t>
            </a:r>
            <a:r>
              <a:rPr lang="en-GB" dirty="0" smtClean="0"/>
              <a:t> u </a:t>
            </a:r>
            <a:r>
              <a:rPr lang="en-GB" dirty="0" err="1" smtClean="0"/>
              <a:t>kreiranju</a:t>
            </a:r>
            <a:r>
              <a:rPr lang="en-GB" dirty="0" smtClean="0"/>
              <a:t> </a:t>
            </a:r>
            <a:r>
              <a:rPr lang="en-GB" dirty="0" err="1" smtClean="0"/>
              <a:t>programa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evaluaciji</a:t>
            </a:r>
            <a:r>
              <a:rPr lang="en-GB" dirty="0" smtClean="0"/>
              <a:t>; </a:t>
            </a:r>
            <a:r>
              <a:rPr lang="en-GB" dirty="0" err="1" smtClean="0"/>
              <a:t>cilj</a:t>
            </a:r>
            <a:r>
              <a:rPr lang="en-GB" dirty="0" smtClean="0"/>
              <a:t> je </a:t>
            </a:r>
            <a:r>
              <a:rPr lang="en-GB" dirty="0" err="1" smtClean="0"/>
              <a:t>zajednički</a:t>
            </a:r>
            <a:r>
              <a:rPr lang="en-GB" dirty="0" smtClean="0"/>
              <a:t>, ...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...</a:t>
            </a:r>
            <a:r>
              <a:rPr lang="en-GB" dirty="0" err="1" smtClean="0"/>
              <a:t>roditelji</a:t>
            </a:r>
            <a:r>
              <a:rPr lang="en-GB" dirty="0" smtClean="0"/>
              <a:t> </a:t>
            </a:r>
            <a:r>
              <a:rPr lang="en-GB" dirty="0" err="1" smtClean="0"/>
              <a:t>posebno</a:t>
            </a:r>
            <a:r>
              <a:rPr lang="en-GB" dirty="0" smtClean="0"/>
              <a:t> </a:t>
            </a:r>
            <a:r>
              <a:rPr lang="en-GB" dirty="0" err="1" smtClean="0"/>
              <a:t>zadovoljni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pozitivno</a:t>
            </a:r>
            <a:r>
              <a:rPr lang="en-GB" dirty="0" smtClean="0"/>
              <a:t> u </a:t>
            </a:r>
            <a:r>
              <a:rPr lang="en-GB" dirty="0" err="1" smtClean="0"/>
              <a:t>komunikaciji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vaspitačima</a:t>
            </a:r>
            <a:r>
              <a:rPr lang="en-GB" dirty="0" smtClean="0"/>
              <a:t> </a:t>
            </a:r>
            <a:r>
              <a:rPr lang="en-GB" dirty="0" err="1" smtClean="0"/>
              <a:t>ističu</a:t>
            </a:r>
            <a:r>
              <a:rPr lang="en-GB" dirty="0" smtClean="0"/>
              <a:t> </a:t>
            </a:r>
            <a:r>
              <a:rPr lang="en-GB" dirty="0" err="1" smtClean="0"/>
              <a:t>važnost</a:t>
            </a:r>
            <a:r>
              <a:rPr lang="en-GB" dirty="0" smtClean="0"/>
              <a:t> </a:t>
            </a:r>
            <a:r>
              <a:rPr lang="en-GB" dirty="0" err="1" smtClean="0"/>
              <a:t>samog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izgleda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ponašanja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vaspitača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u </a:t>
            </a:r>
            <a:r>
              <a:rPr lang="en-GB" dirty="0" err="1" smtClean="0"/>
              <a:t>kontaktu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roditeljima</a:t>
            </a:r>
            <a:r>
              <a:rPr lang="en-GB" dirty="0" smtClean="0"/>
              <a:t> (</a:t>
            </a:r>
            <a:r>
              <a:rPr lang="en-GB" i="1" dirty="0" err="1" smtClean="0">
                <a:solidFill>
                  <a:srgbClr val="FF0000"/>
                </a:solidFill>
              </a:rPr>
              <a:t>nasmejan</a:t>
            </a:r>
            <a:r>
              <a:rPr lang="en-GB" i="1" dirty="0" smtClean="0">
                <a:solidFill>
                  <a:srgbClr val="FF0000"/>
                </a:solidFill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</a:rPr>
              <a:t>toplina,prijatnost</a:t>
            </a:r>
            <a:r>
              <a:rPr lang="en-GB" i="1" dirty="0" smtClean="0">
                <a:solidFill>
                  <a:srgbClr val="FF0000"/>
                </a:solidFill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</a:rPr>
              <a:t>ljubaznost</a:t>
            </a:r>
            <a:r>
              <a:rPr lang="en-GB" i="1" dirty="0" smtClean="0">
                <a:solidFill>
                  <a:srgbClr val="FF0000"/>
                </a:solidFill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</a:rPr>
              <a:t>iskrenost</a:t>
            </a:r>
            <a:r>
              <a:rPr lang="en-GB" dirty="0" smtClean="0"/>
              <a:t>), </a:t>
            </a:r>
            <a:r>
              <a:rPr lang="en-GB" dirty="0" err="1" smtClean="0">
                <a:solidFill>
                  <a:srgbClr val="00B050"/>
                </a:solidFill>
              </a:rPr>
              <a:t>stava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vaspitača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prema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roditeljima</a:t>
            </a:r>
            <a:r>
              <a:rPr lang="en-GB" dirty="0" smtClean="0">
                <a:solidFill>
                  <a:srgbClr val="00B050"/>
                </a:solidFill>
              </a:rPr>
              <a:t> (</a:t>
            </a:r>
            <a:r>
              <a:rPr lang="en-GB" dirty="0" err="1" smtClean="0">
                <a:solidFill>
                  <a:srgbClr val="00B050"/>
                </a:solidFill>
              </a:rPr>
              <a:t>spremnost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na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razgovor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iskrenost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prijateljski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odnos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otvorenost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za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komunikaciju</a:t>
            </a:r>
            <a:r>
              <a:rPr lang="en-GB" dirty="0" smtClean="0">
                <a:solidFill>
                  <a:srgbClr val="00B050"/>
                </a:solidFill>
              </a:rPr>
              <a:t>, </a:t>
            </a:r>
            <a:r>
              <a:rPr lang="en-GB" dirty="0" err="1" smtClean="0">
                <a:solidFill>
                  <a:srgbClr val="00B050"/>
                </a:solidFill>
              </a:rPr>
              <a:t>pozitivan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stav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prema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problemima</a:t>
            </a:r>
            <a:r>
              <a:rPr lang="en-GB" dirty="0" smtClean="0"/>
              <a:t>), </a:t>
            </a:r>
            <a:r>
              <a:rPr lang="en-GB" dirty="0" err="1" smtClean="0">
                <a:solidFill>
                  <a:srgbClr val="0070C0"/>
                </a:solidFill>
              </a:rPr>
              <a:t>znanja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stručnosti</a:t>
            </a:r>
            <a:r>
              <a:rPr lang="en-GB" dirty="0" smtClean="0">
                <a:solidFill>
                  <a:srgbClr val="0070C0"/>
                </a:solidFill>
              </a:rPr>
              <a:t> (</a:t>
            </a:r>
            <a:r>
              <a:rPr lang="en-GB" dirty="0" err="1" smtClean="0">
                <a:solidFill>
                  <a:srgbClr val="0070C0"/>
                </a:solidFill>
              </a:rPr>
              <a:t>saveti</a:t>
            </a:r>
            <a:r>
              <a:rPr lang="en-GB" dirty="0" smtClean="0">
                <a:solidFill>
                  <a:srgbClr val="0070C0"/>
                </a:solidFill>
              </a:rPr>
              <a:t> o </a:t>
            </a:r>
            <a:r>
              <a:rPr lang="en-GB" dirty="0" err="1" smtClean="0">
                <a:solidFill>
                  <a:srgbClr val="0070C0"/>
                </a:solidFill>
              </a:rPr>
              <a:t>komunikaciji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ponašanju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spram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deteta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dirty="0" err="1" smtClean="0">
                <a:solidFill>
                  <a:srgbClr val="0070C0"/>
                </a:solidFill>
              </a:rPr>
              <a:t>stručnost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dirty="0" err="1" smtClean="0">
                <a:solidFill>
                  <a:srgbClr val="0070C0"/>
                </a:solidFill>
              </a:rPr>
              <a:t>kreativnost</a:t>
            </a:r>
            <a:r>
              <a:rPr lang="en-GB" dirty="0" smtClean="0"/>
              <a:t>), </a:t>
            </a:r>
            <a:r>
              <a:rPr lang="en-GB" dirty="0" err="1" smtClean="0">
                <a:solidFill>
                  <a:srgbClr val="FFC000"/>
                </a:solidFill>
              </a:rPr>
              <a:t>posebnih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err="1" smtClean="0">
                <a:solidFill>
                  <a:srgbClr val="FFC000"/>
                </a:solidFill>
              </a:rPr>
              <a:t>veština</a:t>
            </a:r>
            <a:r>
              <a:rPr lang="en-GB" dirty="0" smtClean="0">
                <a:solidFill>
                  <a:srgbClr val="FFC000"/>
                </a:solidFill>
              </a:rPr>
              <a:t> (</a:t>
            </a:r>
            <a:r>
              <a:rPr lang="en-GB" dirty="0" err="1" smtClean="0">
                <a:solidFill>
                  <a:srgbClr val="FFC000"/>
                </a:solidFill>
              </a:rPr>
              <a:t>spremnost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err="1" smtClean="0">
                <a:solidFill>
                  <a:srgbClr val="FFC000"/>
                </a:solidFill>
              </a:rPr>
              <a:t>i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err="1" smtClean="0">
                <a:solidFill>
                  <a:srgbClr val="FFC000"/>
                </a:solidFill>
              </a:rPr>
              <a:t>sposobnost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err="1" smtClean="0">
                <a:solidFill>
                  <a:srgbClr val="FFC000"/>
                </a:solidFill>
              </a:rPr>
              <a:t>da</a:t>
            </a:r>
            <a:r>
              <a:rPr lang="en-GB" dirty="0" smtClean="0">
                <a:solidFill>
                  <a:srgbClr val="FFC000"/>
                </a:solidFill>
              </a:rPr>
              <a:t> me </a:t>
            </a:r>
            <a:r>
              <a:rPr lang="en-GB" dirty="0" err="1" smtClean="0">
                <a:solidFill>
                  <a:srgbClr val="FFC000"/>
                </a:solidFill>
              </a:rPr>
              <a:t>sasluša</a:t>
            </a:r>
            <a:r>
              <a:rPr lang="en-GB" dirty="0" smtClean="0"/>
              <a:t>)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konkretnih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7030A0"/>
                </a:solidFill>
              </a:rPr>
              <a:t>aktivnosti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vaspitača</a:t>
            </a:r>
            <a:r>
              <a:rPr lang="en-GB" dirty="0" smtClean="0">
                <a:solidFill>
                  <a:srgbClr val="7030A0"/>
                </a:solidFill>
              </a:rPr>
              <a:t> u </a:t>
            </a:r>
            <a:r>
              <a:rPr lang="en-GB" dirty="0" err="1" smtClean="0">
                <a:solidFill>
                  <a:srgbClr val="7030A0"/>
                </a:solidFill>
              </a:rPr>
              <a:t>cilju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ostvarivanja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komunikacije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sa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roditeljima</a:t>
            </a:r>
            <a:r>
              <a:rPr lang="en-GB" dirty="0" smtClean="0">
                <a:solidFill>
                  <a:srgbClr val="7030A0"/>
                </a:solidFill>
              </a:rPr>
              <a:t> (</a:t>
            </a:r>
            <a:r>
              <a:rPr lang="en-GB" dirty="0" err="1" smtClean="0">
                <a:solidFill>
                  <a:srgbClr val="7030A0"/>
                </a:solidFill>
              </a:rPr>
              <a:t>svakodnevne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informacije</a:t>
            </a:r>
            <a:r>
              <a:rPr lang="en-GB" dirty="0" smtClean="0">
                <a:solidFill>
                  <a:srgbClr val="7030A0"/>
                </a:solidFill>
              </a:rPr>
              <a:t> o </a:t>
            </a:r>
            <a:r>
              <a:rPr lang="en-GB" dirty="0" err="1" smtClean="0">
                <a:solidFill>
                  <a:srgbClr val="7030A0"/>
                </a:solidFill>
              </a:rPr>
              <a:t>aktivnostima</a:t>
            </a:r>
            <a:r>
              <a:rPr lang="en-GB" dirty="0" smtClean="0">
                <a:solidFill>
                  <a:srgbClr val="7030A0"/>
                </a:solidFill>
              </a:rPr>
              <a:t>, </a:t>
            </a:r>
            <a:r>
              <a:rPr lang="en-GB" dirty="0" err="1" smtClean="0">
                <a:solidFill>
                  <a:srgbClr val="7030A0"/>
                </a:solidFill>
              </a:rPr>
              <a:t>obaveštenja</a:t>
            </a:r>
            <a:r>
              <a:rPr lang="en-GB" dirty="0" smtClean="0">
                <a:solidFill>
                  <a:srgbClr val="7030A0"/>
                </a:solidFill>
              </a:rPr>
              <a:t>).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/>
              <a:t>Ono što je jedan roditelj naveo kao pozitivno u komunikaciji sa vaspitačima („sve što pitam to mi kaže”), istovremeno može biti i pozitivno, ali je i jedna od osnovnih zamerki roditelja koji su dali svoj komentar na pitanje o nedostacima u komunikaciji sa vaspitačima. Naime, njih šestoro je upravo </a:t>
            </a:r>
            <a:r>
              <a:rPr lang="vi-VN" u="sng" dirty="0" smtClean="0"/>
              <a:t>nedostatak inicijative od strane vaspitača navelo kao nedostatak u komunikaciji. Takođe, roditelji navode i manjak vremena za razgovor, slabo organizovane roditeljske sastanke i veliki broj dece u grupi, te stalno menjanje vaspitača kao prepreke i nedostatke za bolju komunikaciju sa vaspitačima. Nedostaju im informacije o napredovanju dece, kao i pohvale na račun detetovog ponašanja</a:t>
            </a:r>
            <a:endParaRPr lang="en-GB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Predlozi</a:t>
            </a:r>
            <a:r>
              <a:rPr lang="en-GB" dirty="0" smtClean="0"/>
              <a:t> </a:t>
            </a:r>
            <a:r>
              <a:rPr lang="en-GB" dirty="0" err="1" smtClean="0"/>
              <a:t>nekih</a:t>
            </a:r>
            <a:r>
              <a:rPr lang="en-GB" dirty="0" smtClean="0"/>
              <a:t> </a:t>
            </a:r>
            <a:r>
              <a:rPr lang="en-GB" dirty="0" err="1" smtClean="0"/>
              <a:t>roditelja</a:t>
            </a:r>
            <a:r>
              <a:rPr lang="en-GB" dirty="0" smtClean="0"/>
              <a:t> </a:t>
            </a:r>
            <a:r>
              <a:rPr lang="en-GB" dirty="0" err="1" smtClean="0"/>
              <a:t>jesu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dobije</a:t>
            </a:r>
            <a:r>
              <a:rPr lang="en-GB" dirty="0" smtClean="0"/>
              <a:t> </a:t>
            </a:r>
            <a:r>
              <a:rPr lang="en-GB" dirty="0" err="1" smtClean="0"/>
              <a:t>polugodišnji</a:t>
            </a:r>
            <a:r>
              <a:rPr lang="en-GB" dirty="0" smtClean="0"/>
              <a:t> </a:t>
            </a:r>
            <a:r>
              <a:rPr lang="en-GB" dirty="0" err="1" smtClean="0"/>
              <a:t>izveštaj</a:t>
            </a:r>
            <a:r>
              <a:rPr lang="en-GB" dirty="0" smtClean="0"/>
              <a:t> o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oblastima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napredovanju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se „ne </a:t>
            </a:r>
            <a:r>
              <a:rPr lang="en-GB" dirty="0" err="1" smtClean="0"/>
              <a:t>ide</a:t>
            </a:r>
            <a:r>
              <a:rPr lang="en-GB" dirty="0" smtClean="0"/>
              <a:t> </a:t>
            </a:r>
            <a:r>
              <a:rPr lang="en-GB" dirty="0" err="1" smtClean="0"/>
              <a:t>linijom</a:t>
            </a:r>
            <a:r>
              <a:rPr lang="en-GB" dirty="0" smtClean="0"/>
              <a:t> </a:t>
            </a:r>
            <a:r>
              <a:rPr lang="en-GB" dirty="0" err="1" smtClean="0"/>
              <a:t>manjeg</a:t>
            </a:r>
            <a:r>
              <a:rPr lang="en-GB" dirty="0" smtClean="0"/>
              <a:t> </a:t>
            </a:r>
            <a:r>
              <a:rPr lang="en-GB" dirty="0" err="1" smtClean="0"/>
              <a:t>otpora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ne </a:t>
            </a:r>
            <a:r>
              <a:rPr lang="en-GB" dirty="0" err="1" smtClean="0"/>
              <a:t>ublažavaju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prećutkuju</a:t>
            </a:r>
            <a:r>
              <a:rPr lang="en-GB" dirty="0" smtClean="0"/>
              <a:t> </a:t>
            </a:r>
            <a:r>
              <a:rPr lang="en-GB" dirty="0" err="1" smtClean="0"/>
              <a:t>detetova</a:t>
            </a:r>
            <a:r>
              <a:rPr lang="en-GB" dirty="0" smtClean="0"/>
              <a:t> </a:t>
            </a:r>
            <a:r>
              <a:rPr lang="en-GB" dirty="0" err="1" smtClean="0"/>
              <a:t>loša</a:t>
            </a:r>
            <a:r>
              <a:rPr lang="en-GB" dirty="0" smtClean="0"/>
              <a:t> </a:t>
            </a:r>
            <a:r>
              <a:rPr lang="en-GB" dirty="0" err="1" smtClean="0"/>
              <a:t>ponašanja</a:t>
            </a:r>
            <a:r>
              <a:rPr lang="en-GB" dirty="0" smtClean="0"/>
              <a:t>”.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..... </a:t>
            </a:r>
            <a:r>
              <a:rPr lang="vi-VN" dirty="0" smtClean="0"/>
              <a:t>Osnovni </a:t>
            </a:r>
            <a:r>
              <a:rPr lang="vi-VN" dirty="0" smtClean="0"/>
              <a:t>rezultat ovog istraživanja jeste da su roditelji veoma zadovoljni komunikacijom i saradnjom sa vaspitačima u celini. </a:t>
            </a:r>
            <a:endParaRPr lang="en-GB" dirty="0" smtClean="0"/>
          </a:p>
          <a:p>
            <a:r>
              <a:rPr lang="vi-VN" dirty="0" smtClean="0"/>
              <a:t>Međutim</a:t>
            </a:r>
            <a:r>
              <a:rPr lang="vi-VN" dirty="0" smtClean="0"/>
              <a:t>, kada su u pitanju podudarnosti o učestalosti i vrsti informacija koje roditelji očekuju od vaspitača, nailazimo na značajne razlike. Roditelji, u većoj meri, češće očekuju informacije o svim oblastima detetovog razvoja i napredovanja. Roditeljska očekivanja zadovoljena su jedino u vezi sa svakodnevnim informisanjem o ponašanju deteta koje se odnosi na osnovne potrebe (ishrana, higijena i sl.). Takođe, podudaraju se i roditeljska očekivanja i učestalost informisanja od strane vaspitača o mogućnostima da se povremeno uključe u aktivnosti rada vrtića. U svim ostalim oblastima roditelji iskazuju veća očekivanja i potrebu za učestalijim informisanjem od strane vaspitača ili ustanove</a:t>
            </a:r>
            <a:r>
              <a:rPr lang="vi-VN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partner u </a:t>
            </a:r>
            <a:r>
              <a:rPr lang="en-GB" dirty="0" err="1" smtClean="0"/>
              <a:t>obrazovnom</a:t>
            </a:r>
            <a:r>
              <a:rPr lang="en-GB" dirty="0" smtClean="0"/>
              <a:t> </a:t>
            </a:r>
            <a:r>
              <a:rPr lang="en-GB" dirty="0" err="1" smtClean="0"/>
              <a:t>procesu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sr-Latn-RS" dirty="0" smtClean="0"/>
              <a:t>Ne delim ljude na odrasle i decu. Sve su to ljudi, samo su je jedni mali a jedni malo veći.</a:t>
            </a:r>
          </a:p>
          <a:p>
            <a:pPr marL="0" indent="0">
              <a:buNone/>
            </a:pPr>
            <a:r>
              <a:rPr lang="sr-Latn-RS" dirty="0" smtClean="0"/>
              <a:t>											Ljubivoje Ršumović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6">
            <a:extLst>
              <a:ext uri="{FF2B5EF4-FFF2-40B4-BE49-F238E27FC236}">
                <a16:creationId xmlns="" xmlns:a16="http://schemas.microsoft.com/office/drawing/2014/main" id="{23623ED9-EABF-44BF-9B95-4E52CC3C66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7560840" cy="55446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Vaspitač može razvijati sopstvene stručne kompetencije tek kada darovito dete doživi/posmatra/kao partnera, vodiča i aktivnog participatora svog profesionalnog razvoja. 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A929F8-7CD8-4F7F-BDB3-9351B1635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sr-Latn-RS" sz="2700" dirty="0"/>
              <a:t>TIPOVI DAROVITIH (</a:t>
            </a:r>
            <a:r>
              <a:rPr lang="sr-Latn-RS" sz="2700" dirty="0" err="1"/>
              <a:t>Betss&amp;Neihart</a:t>
            </a:r>
            <a:r>
              <a:rPr lang="sr-Latn-RS" sz="2700" dirty="0"/>
              <a:t>, 1988)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650FA523-00AE-41FA-B34B-9D0C876A4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9494354"/>
              </p:ext>
            </p:extLst>
          </p:nvPr>
        </p:nvGraphicFramePr>
        <p:xfrm>
          <a:off x="342900" y="620688"/>
          <a:ext cx="8615364" cy="6269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179">
                  <a:extLst>
                    <a:ext uri="{9D8B030D-6E8A-4147-A177-3AD203B41FA5}">
                      <a16:colId xmlns="" xmlns:a16="http://schemas.microsoft.com/office/drawing/2014/main" val="1954049623"/>
                    </a:ext>
                  </a:extLst>
                </a:gridCol>
                <a:gridCol w="4071938">
                  <a:extLst>
                    <a:ext uri="{9D8B030D-6E8A-4147-A177-3AD203B41FA5}">
                      <a16:colId xmlns="" xmlns:a16="http://schemas.microsoft.com/office/drawing/2014/main" val="1311156716"/>
                    </a:ext>
                  </a:extLst>
                </a:gridCol>
                <a:gridCol w="3118247">
                  <a:extLst>
                    <a:ext uri="{9D8B030D-6E8A-4147-A177-3AD203B41FA5}">
                      <a16:colId xmlns="" xmlns:a16="http://schemas.microsoft.com/office/drawing/2014/main" val="272378362"/>
                    </a:ext>
                  </a:extLst>
                </a:gridCol>
              </a:tblGrid>
              <a:tr h="1047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USPEŠNO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>
                        <a:alpha val="8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Prilagođeno, postiže visoke rezultate, ispunjava očekivanja, pozitivna slika o sebi ALI zavisno, anksiozno, perfekcionista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>
                        <a:alpha val="8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nauči da preuzme rizik, da bude samostalan, da se snađe u izazovnim situacijama, da ima inicijativu da prevaziđe dosadu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>
                        <a:alpha val="84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3840578"/>
                  </a:ext>
                </a:extLst>
              </a:tr>
              <a:tr h="517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SAMOSTALNO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Nezavisno, prihvaćeno, pozitivan </a:t>
                      </a:r>
                      <a:r>
                        <a:rPr lang="sr-Latn-R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koncept. </a:t>
                      </a:r>
                      <a:r>
                        <a:rPr lang="sr-Latn-R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Intrinzične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motivacije, preuzima rizike ALI ..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se poveže sa drugima,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kompetencije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timski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rad</a:t>
                      </a:r>
                    </a:p>
                  </a:txBody>
                  <a:tcPr marL="51435" marR="51435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1329174"/>
                  </a:ext>
                </a:extLst>
              </a:tr>
              <a:tr h="1047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BLOKIRANO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Nesigurno, </a:t>
                      </a:r>
                      <a:r>
                        <a:rPr lang="sr-Latn-R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anksizno</a:t>
                      </a: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želja da bude prihvaćeno, često umanjuje i sakriva svoje sposobnosti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Razvije samopouzdanje, oseti se prihvaćenim i kao različito, dobije pohvalu za talenat a ostane uključeno u grupu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4150699"/>
                  </a:ext>
                </a:extLst>
              </a:tr>
              <a:tr h="782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IZAZIVAČ/PRKOSNO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Kreativan, suprotstavlja se sistemu, izaziva autoritete, retko dobija priznanja za svoje talente, koristi humor ali i sarkazam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 kreativnost iskoristi za dobrobiti sebe i drugih, da poštuje autoritet bez osećanja sopstvene ugroženosti,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6487811"/>
                  </a:ext>
                </a:extLst>
              </a:tr>
              <a:tr h="1291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OTPADNIK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Bes, interesovanja koja nisu u sferi institucionalnih programa, ne dobija podršku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Podrška interesovanjima, podučavanje za kreativnu primenu interesovanja u krugu vršnjaka i obrazovnog sistema, podrška za napredovanje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343609"/>
                  </a:ext>
                </a:extLst>
              </a:tr>
              <a:tr h="1551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DVOSTRUKO ETIKETIRANO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Pored izuzetne sposobnosti ispoljava i neku teškoću u učenju, ili smetnju u razvoju, frustrirano jer ne ispunjava očekivanja, nestrpljivo, tvrdoglavo, obeshrabreno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sr-Latn-RS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Prepoznati specifičnosti u mogućnostima za učenje, jačanje samopouzdanja, regulacije emocija, </a:t>
                      </a:r>
                      <a:r>
                        <a:rPr lang="sr-Latn-RS" sz="16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rasplašivanje</a:t>
                      </a:r>
                      <a:r>
                        <a:rPr lang="sr-Latn-RS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 greške, pohvala i podrška za trud i rad a ne samo za rezultat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4489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134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647895-4911-42F6-AD31-5A47F82C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Uvek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3C9B5E-24F7-440E-8A6B-CEBBC64D7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Orijentacija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sr-Latn-RS" dirty="0"/>
              <a:t>, visoka očekivanja</a:t>
            </a:r>
            <a:endParaRPr lang="en-US" dirty="0"/>
          </a:p>
          <a:p>
            <a:r>
              <a:rPr lang="sr-Latn-RS" dirty="0"/>
              <a:t>Strategije podučavanja prilagođenje stilu učenja</a:t>
            </a:r>
          </a:p>
          <a:p>
            <a:endParaRPr lang="sr-Latn-RS" dirty="0"/>
          </a:p>
          <a:p>
            <a:r>
              <a:rPr lang="sr-Latn-RS" dirty="0"/>
              <a:t>VARK stilovi deteta/učenika</a:t>
            </a:r>
          </a:p>
          <a:p>
            <a:r>
              <a:rPr lang="sr-Latn-RS" dirty="0"/>
              <a:t>VARK stilovi nastavnika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615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A55423-B306-4974-BE96-8018E2B4E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2A44BDF1-3249-4FF0-965B-EF27715FF9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24804399"/>
              </p:ext>
            </p:extLst>
          </p:nvPr>
        </p:nvGraphicFramePr>
        <p:xfrm>
          <a:off x="382786" y="228601"/>
          <a:ext cx="8378429" cy="667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174">
                  <a:extLst>
                    <a:ext uri="{9D8B030D-6E8A-4147-A177-3AD203B41FA5}">
                      <a16:colId xmlns="" xmlns:a16="http://schemas.microsoft.com/office/drawing/2014/main" val="2046914400"/>
                    </a:ext>
                  </a:extLst>
                </a:gridCol>
                <a:gridCol w="3203972">
                  <a:extLst>
                    <a:ext uri="{9D8B030D-6E8A-4147-A177-3AD203B41FA5}">
                      <a16:colId xmlns="" xmlns:a16="http://schemas.microsoft.com/office/drawing/2014/main" val="2079051734"/>
                    </a:ext>
                  </a:extLst>
                </a:gridCol>
                <a:gridCol w="3596283">
                  <a:extLst>
                    <a:ext uri="{9D8B030D-6E8A-4147-A177-3AD203B41FA5}">
                      <a16:colId xmlns="" xmlns:a16="http://schemas.microsoft.com/office/drawing/2014/main" val="1358386805"/>
                    </a:ext>
                  </a:extLst>
                </a:gridCol>
              </a:tblGrid>
              <a:tr h="985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STIL UČENJA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Kako prepoznati?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R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Kako organizovati učenje?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6202824"/>
                  </a:ext>
                </a:extLst>
              </a:tr>
              <a:tr h="2151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AUDITIVNI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Bazira se na slušanju, slušanjem prikupljaju informacije i stiče nova znanja, brzo pamti tekstove pesama i cele priče, lako i brzo uči slušajući, ponavlja fraze i komentare koje je čuo. Uživa u slušanju imaginarnih i stvarnih priča iz života i rado ih prepričava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Usvaja nova znanja kroz pesmu i rimu. Napravite pesmicu, koristite ritam.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9941449"/>
                  </a:ext>
                </a:extLst>
              </a:tr>
              <a:tr h="985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VIZUELNI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Voli fotografije, slike, ilustracije, snimke, film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Koristiti grafikone, slike, sve vrste vizuelnih sadržaja, kako bi videlo i procedure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5332710"/>
                  </a:ext>
                </a:extLst>
              </a:tr>
              <a:tr h="1393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TAKTILNI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 dodirom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Dozvoliti da opipa predmete i teksture. </a:t>
                      </a:r>
                      <a:r>
                        <a:rPr lang="sr-Latn-R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Puzzle</a:t>
                      </a: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slagalice, koristiti različite materijale ( pesak, </a:t>
                      </a:r>
                      <a:r>
                        <a:rPr lang="sr-Latn-R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brasno</a:t>
                      </a: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sr-Latn-R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plastelin..povezivati</a:t>
                      </a: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apstraktno sa nekim oblikom i materijalom)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533501"/>
                  </a:ext>
                </a:extLst>
              </a:tr>
              <a:tr h="1114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KINESTETSKI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Koristi telo i fizički pokret da bi istraživao nove pojmove. Uči kroz igranje uloga. Voli da koristi modele i pokreće ih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R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Dozvoliti kretanje i kombinovati sa fizičkom aktivnošću, pokretima tela ili delova tela. Igrati uloge „ skoči na slovo“…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2834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659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2DB45-8BBC-41B7-881A-E25B8696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Alati za partnerstvo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6FF520-5CF6-47F2-8706-CD076AB2C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Visoka očekivanja </a:t>
            </a:r>
          </a:p>
          <a:p>
            <a:r>
              <a:rPr lang="sr-Latn-RS" dirty="0"/>
              <a:t>Refleksivnost u odnosu na sopstvenu praksu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5356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1394</Words>
  <Application>Microsoft Office PowerPoint</Application>
  <PresentationFormat>On-screen Show (4:3)</PresentationFormat>
  <Paragraphs>109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Partnerstva  - odnosi za dobrobit deteta</vt:lpstr>
      <vt:lpstr>Slide 2</vt:lpstr>
      <vt:lpstr>Dete kao partner u obrazovnom procesu</vt:lpstr>
      <vt:lpstr>Slide 4</vt:lpstr>
      <vt:lpstr>Slide 5</vt:lpstr>
      <vt:lpstr>TIPOVI DAROVITIH (Betss&amp;Neihart, 1988) </vt:lpstr>
      <vt:lpstr>Uvek:</vt:lpstr>
      <vt:lpstr>Slide 8</vt:lpstr>
      <vt:lpstr>Alati za partnerstvo</vt:lpstr>
      <vt:lpstr>VRSTE PARTICIPACIJE</vt:lpstr>
      <vt:lpstr> Nivoi participacije mogu biti različiti: </vt:lpstr>
      <vt:lpstr>Slide 12</vt:lpstr>
      <vt:lpstr>Ko je mentor i šta radi</vt:lpstr>
      <vt:lpstr>Šta radi mentor?</vt:lpstr>
      <vt:lpstr>Osobine mentora</vt:lpstr>
      <vt:lpstr>Vaspitač i roditelj odnos saradnje/partnerstva</vt:lpstr>
      <vt:lpstr>Slide 17</vt:lpstr>
      <vt:lpstr>Slide 18</vt:lpstr>
      <vt:lpstr>Motivacija + komunikacija</vt:lpstr>
      <vt:lpstr>Interesi i ciljevi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Partnerstva  - odnosi za dobrobit deteta</dc:title>
  <dc:creator>AS</dc:creator>
  <cp:lastModifiedBy>AS</cp:lastModifiedBy>
  <cp:revision>5</cp:revision>
  <dcterms:created xsi:type="dcterms:W3CDTF">2021-12-26T15:33:34Z</dcterms:created>
  <dcterms:modified xsi:type="dcterms:W3CDTF">2021-12-30T14:29:03Z</dcterms:modified>
</cp:coreProperties>
</file>