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AVANTURISTI</a:t>
            </a:r>
            <a:r>
              <a:rPr lang="sr-Latn-RS" dirty="0" smtClean="0"/>
              <a:t>ČKI TURIZAM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90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Planinski biciklizam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76251"/>
            <a:ext cx="8845142" cy="2682240"/>
          </a:xfrm>
        </p:spPr>
        <p:txBody>
          <a:bodyPr/>
          <a:lstStyle/>
          <a:p>
            <a:r>
              <a:rPr lang="sr-Latn-RS" dirty="0" smtClean="0"/>
              <a:t>Osnovna namena mu je vožnja po neutvrđenim putevima</a:t>
            </a:r>
          </a:p>
          <a:p>
            <a:r>
              <a:rPr lang="sr-Latn-RS" dirty="0" smtClean="0"/>
              <a:t>Ovo je program koji se sastoji iz četiri tipa staza koje su označene različitim bojama</a:t>
            </a:r>
          </a:p>
          <a:p>
            <a:pPr lvl="1"/>
            <a:r>
              <a:rPr lang="sr-Latn-RS" dirty="0" smtClean="0"/>
              <a:t>Zelen staza – laka</a:t>
            </a:r>
          </a:p>
          <a:p>
            <a:pPr lvl="1"/>
            <a:r>
              <a:rPr lang="sr-Latn-RS" dirty="0" smtClean="0"/>
              <a:t>Plava staza – umerena težina</a:t>
            </a:r>
          </a:p>
          <a:p>
            <a:pPr lvl="1"/>
            <a:r>
              <a:rPr lang="sr-Latn-RS" dirty="0" smtClean="0"/>
              <a:t>Crvena staza – teška</a:t>
            </a:r>
          </a:p>
          <a:p>
            <a:pPr lvl="1"/>
            <a:r>
              <a:rPr lang="sr-Latn-RS" dirty="0" smtClean="0"/>
              <a:t>Crna staza – vrlo teška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260" y="3082834"/>
            <a:ext cx="4864776" cy="3651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7" y="4171224"/>
            <a:ext cx="6150429" cy="256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30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Slobodno penjanje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50126"/>
            <a:ext cx="8915400" cy="1349828"/>
          </a:xfrm>
        </p:spPr>
        <p:txBody>
          <a:bodyPr/>
          <a:lstStyle/>
          <a:p>
            <a:r>
              <a:rPr lang="sr-Latn-RS" dirty="0" smtClean="0"/>
              <a:t>Cilj penjača je ispenjavanje što težih detalja na stenama</a:t>
            </a:r>
          </a:p>
          <a:p>
            <a:r>
              <a:rPr lang="sr-Latn-RS" dirty="0" smtClean="0"/>
              <a:t>Učesnicima nije dozvoljeno korišćenje penjačke opreme za napredovanje, već ona služi samo za osiguranje u slučaju pada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67" y="3190330"/>
            <a:ext cx="7049045" cy="32634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801" y="2386149"/>
            <a:ext cx="2717175" cy="406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49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Speleoturizam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454332"/>
            <a:ext cx="8915400" cy="2960914"/>
          </a:xfrm>
        </p:spPr>
        <p:txBody>
          <a:bodyPr/>
          <a:lstStyle/>
          <a:p>
            <a:r>
              <a:rPr lang="sr-Latn-RS" dirty="0" smtClean="0"/>
              <a:t>Speleoturizam u prevodu znači kretanje kroz pećine</a:t>
            </a:r>
          </a:p>
          <a:p>
            <a:r>
              <a:rPr lang="sr-Latn-RS" dirty="0" smtClean="0"/>
              <a:t>Odvija se ispod površine zemlje gde su prirodni procesi stvorili prolaze i pećinske šupljine različitih veličina i složenosti</a:t>
            </a:r>
          </a:p>
          <a:p>
            <a:r>
              <a:rPr lang="sr-Latn-RS" dirty="0" smtClean="0"/>
              <a:t>Prema ciljevima speleoture mogu biti</a:t>
            </a:r>
          </a:p>
          <a:p>
            <a:pPr lvl="1"/>
            <a:r>
              <a:rPr lang="sr-Latn-RS" dirty="0" smtClean="0"/>
              <a:t>Klasične (spadaju u blage avanture, jer se organizuju u pećinama koje su specijalno opremljene za tu vrstu poseta, staze su jasno obeležene, turisti se kreću pešice, postoji rasveta itd.)</a:t>
            </a:r>
          </a:p>
          <a:p>
            <a:pPr lvl="1"/>
            <a:r>
              <a:rPr lang="sr-Latn-RS" dirty="0" smtClean="0"/>
              <a:t>Sportske (za ovu svrhu se koriste pećine koje nemaju razvijenu infrastrukturu)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98" y="3152502"/>
            <a:ext cx="2657313" cy="35468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238" y="4352336"/>
            <a:ext cx="3407165" cy="234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46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Terensko jahanje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436914"/>
            <a:ext cx="8915400" cy="1262743"/>
          </a:xfrm>
        </p:spPr>
        <p:txBody>
          <a:bodyPr/>
          <a:lstStyle/>
          <a:p>
            <a:r>
              <a:rPr lang="sr-Latn-RS" dirty="0" smtClean="0"/>
              <a:t>Za turiste je neophodno da poznaju određeni nivo znanja jahanja, naročito kada su u pitanju višednevne ture</a:t>
            </a:r>
          </a:p>
          <a:p>
            <a:r>
              <a:rPr lang="sr-Latn-RS" dirty="0" smtClean="0"/>
              <a:t>Na svakih šest životinja treba da bude po jedan instruktor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50" y="2882536"/>
            <a:ext cx="5551715" cy="3701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68" y="2894786"/>
            <a:ext cx="4908505" cy="367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31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Turno skijanje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71748"/>
            <a:ext cx="8915400" cy="2229395"/>
          </a:xfrm>
        </p:spPr>
        <p:txBody>
          <a:bodyPr/>
          <a:lstStyle/>
          <a:p>
            <a:r>
              <a:rPr lang="sr-Latn-RS" dirty="0" smtClean="0"/>
              <a:t>Predstavlja oblik rekreativnog skijanja van uređenih staza, te se time isključuje mogućnosti korišćenja žičara ili bilo kakvog prevoznog sredstva</a:t>
            </a:r>
          </a:p>
          <a:p>
            <a:r>
              <a:rPr lang="sr-Latn-RS" dirty="0" smtClean="0"/>
              <a:t>Cela tura se zasniva na sopstvenim moćima</a:t>
            </a:r>
          </a:p>
          <a:p>
            <a:r>
              <a:rPr lang="sr-Latn-RS" dirty="0" smtClean="0"/>
              <a:t>Pri turiranju se upotrebljava specijalna turnoskijaška oprema koja omogućava jednostavno i efikasno penjanje sa skijama na nogama (turno vezovi, štapovi sa većim krpljama, ranac itd.)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30" y="3701143"/>
            <a:ext cx="4477474" cy="2975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688" y="3698533"/>
            <a:ext cx="4896622" cy="297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1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Hodanje na krpljama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80458"/>
            <a:ext cx="8915400" cy="2185851"/>
          </a:xfrm>
        </p:spPr>
        <p:txBody>
          <a:bodyPr/>
          <a:lstStyle/>
          <a:p>
            <a:r>
              <a:rPr lang="sr-Latn-RS" dirty="0" smtClean="0"/>
              <a:t>Krplje za sneg ili kako se drugačije zovu „velika stopala“, su specijalno dizajnirana obuća za hodanje po snegu</a:t>
            </a:r>
          </a:p>
          <a:p>
            <a:r>
              <a:rPr lang="sr-Latn-RS" dirty="0" smtClean="0"/>
              <a:t>Napravljene su tako da se težina tela osobe koja ih nosi prenosi sa površine stopala na mnogo veću površinu što sprečava da noga propadne i zaglavi se u snegu</a:t>
            </a:r>
          </a:p>
          <a:p>
            <a:r>
              <a:rPr lang="sr-Latn-RS" dirty="0" smtClean="0"/>
              <a:t>Lako je za učenje i prilično bezbedno i jeftino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050" y="3666309"/>
            <a:ext cx="4343193" cy="272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5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Programi sportsko – rekreativnih </a:t>
            </a:r>
            <a:r>
              <a:rPr lang="sr-Latn-RS" dirty="0" smtClean="0"/>
              <a:t>aktivnosti u, na i pod vodom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Rafting</a:t>
            </a:r>
          </a:p>
          <a:p>
            <a:r>
              <a:rPr lang="sr-Latn-RS" dirty="0" smtClean="0"/>
              <a:t>Ronjenje</a:t>
            </a:r>
          </a:p>
          <a:p>
            <a:r>
              <a:rPr lang="sr-Latn-RS" dirty="0" smtClean="0"/>
              <a:t>Kajaking i kanuing</a:t>
            </a:r>
          </a:p>
          <a:p>
            <a:r>
              <a:rPr lang="sr-Latn-RS" dirty="0" smtClean="0"/>
              <a:t>kanjoning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088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</a:t>
            </a:r>
            <a:r>
              <a:rPr lang="sr-Latn-RS" dirty="0" smtClean="0"/>
              <a:t>afting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58537"/>
            <a:ext cx="8915400" cy="2717074"/>
          </a:xfrm>
        </p:spPr>
        <p:txBody>
          <a:bodyPr/>
          <a:lstStyle/>
          <a:p>
            <a:r>
              <a:rPr lang="sr-Latn-RS" dirty="0" smtClean="0"/>
              <a:t>Za rafting se koriste gumeni čamci poznati pod imenom „raft“, kapaciteta su od 4 do 10 osoba i dužine od 3 do 6 metara</a:t>
            </a:r>
          </a:p>
          <a:p>
            <a:r>
              <a:rPr lang="sr-Latn-RS" dirty="0" smtClean="0"/>
              <a:t>Svaki splavar aktivno učestvuje u splavarenju i od opreme ima zaštitni prsluk, kacigu i veslo</a:t>
            </a:r>
          </a:p>
          <a:p>
            <a:r>
              <a:rPr lang="sr-Latn-RS" dirty="0" smtClean="0"/>
              <a:t>Rafting je klasifikovan u 6 različitih klasa od mirnh reka do brzaka</a:t>
            </a:r>
          </a:p>
          <a:p>
            <a:r>
              <a:rPr lang="sr-Latn-RS" dirty="0" smtClean="0"/>
              <a:t>U svetu postoji i termin </a:t>
            </a:r>
            <a:r>
              <a:rPr lang="sr-Latn-RS" i="1" dirty="0" smtClean="0"/>
              <a:t>blackwater rafting</a:t>
            </a:r>
            <a:r>
              <a:rPr lang="sr-Latn-RS" dirty="0" smtClean="0"/>
              <a:t> ili </a:t>
            </a:r>
            <a:r>
              <a:rPr lang="sr-Latn-RS" i="1" dirty="0" smtClean="0"/>
              <a:t>cave tubing</a:t>
            </a:r>
            <a:r>
              <a:rPr lang="sr-Latn-RS" dirty="0" smtClean="0"/>
              <a:t> što podrazumeva plovidbu podzemnim vodama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227" y="3604941"/>
            <a:ext cx="4297408" cy="28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33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Ronjenje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12601"/>
            <a:ext cx="8915400" cy="2166622"/>
          </a:xfrm>
        </p:spPr>
        <p:txBody>
          <a:bodyPr/>
          <a:lstStyle/>
          <a:p>
            <a:r>
              <a:rPr lang="sr-Latn-RS" dirty="0" smtClean="0"/>
              <a:t>Postoje dva tipa ronjenja</a:t>
            </a:r>
          </a:p>
          <a:p>
            <a:pPr lvl="1"/>
            <a:r>
              <a:rPr lang="sr-Latn-RS" dirty="0" smtClean="0"/>
              <a:t>Ronjenje sa bocama (ronilac u bocama sa sobom nosi kompresovani vazduh ili drugu gasnu mešavinu čime se omogućava duže zadržavanje pod vodom)</a:t>
            </a:r>
          </a:p>
          <a:p>
            <a:pPr lvl="1"/>
            <a:r>
              <a:rPr lang="sr-Latn-RS" dirty="0" smtClean="0"/>
              <a:t>Ronjenje na dah</a:t>
            </a:r>
          </a:p>
          <a:p>
            <a:r>
              <a:rPr lang="sr-Latn-RS" dirty="0" smtClean="0"/>
              <a:t>Opremu čine maska, peraja i disaljka (uglavnom se koristi kod ronjenja na dah), ronilačko odelo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37" y="3723795"/>
            <a:ext cx="3943326" cy="2927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823" y="3315788"/>
            <a:ext cx="5930537" cy="333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79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Kajaking i kanuing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1445622"/>
            <a:ext cx="11081605" cy="3483429"/>
          </a:xfrm>
        </p:spPr>
        <p:txBody>
          <a:bodyPr/>
          <a:lstStyle/>
          <a:p>
            <a:r>
              <a:rPr lang="sr-Latn-RS" dirty="0" smtClean="0"/>
              <a:t>Osnovne razlike između kajaka i kanua su</a:t>
            </a:r>
          </a:p>
          <a:p>
            <a:r>
              <a:rPr lang="sr-Latn-RS" dirty="0" smtClean="0"/>
              <a:t>Kanu veslo ima lopaticu na samo jednom kraju, čamac je uglavnom otvorenog tipa i koristi se na mirnim vodama</a:t>
            </a:r>
          </a:p>
          <a:p>
            <a:r>
              <a:rPr lang="sr-Latn-RS" dirty="0" smtClean="0"/>
              <a:t>Kajak veslo ima lopatice na oba kraja, čamac je uglavnom zatvorenog tipa i koristi se kako na mirnim, tako i na divljim vodama</a:t>
            </a:r>
          </a:p>
          <a:p>
            <a:r>
              <a:rPr lang="sr-Latn-RS" dirty="0" smtClean="0"/>
              <a:t>Kajak za more, uglavnom koristi veslo sa lopaticama na oba kraja, čamac može biti otvorenog i zatvorenog tipa, a koristi se na otvorenom moru i mirnim vodama</a:t>
            </a:r>
          </a:p>
          <a:p>
            <a:r>
              <a:rPr lang="sr-Latn-RS" dirty="0" smtClean="0"/>
              <a:t>Pored plovila i vesla, u osnovnu opremu spada i zaštitni prsluk, a na divljim vodama i zaštitna kaciga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72" y="4367532"/>
            <a:ext cx="3087188" cy="23153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30" y="4362596"/>
            <a:ext cx="3486830" cy="232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46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NAPOMENA</a:t>
            </a:r>
            <a:br>
              <a:rPr lang="en-GB" sz="3200" b="1" dirty="0"/>
            </a:br>
            <a:r>
              <a:rPr lang="en-GB" sz="3200" b="1" dirty="0"/>
              <a:t/>
            </a:r>
            <a:br>
              <a:rPr lang="en-GB" sz="3200" b="1" dirty="0"/>
            </a:br>
            <a:r>
              <a:rPr lang="en-GB" sz="3200" dirty="0"/>
              <a:t>OVA NASTAVNA JEDINICA NE ULAZI U</a:t>
            </a:r>
            <a:r>
              <a:rPr lang="sr-Latn-RS" sz="3200" dirty="0"/>
              <a:t> GRADIVO ZA KOLOKVIJUM I ISPIT, ALI ĆE SE ODGOVORI NA PITANJA RAČUNATI U POENE ZA AKTIVNOSTI</a:t>
            </a:r>
            <a:r>
              <a:rPr lang="en-GB" sz="3200" dirty="0"/>
              <a:t/>
            </a:r>
            <a:br>
              <a:rPr lang="en-GB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91580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Kanjoning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594" y="1393371"/>
            <a:ext cx="11104018" cy="3265714"/>
          </a:xfrm>
        </p:spPr>
        <p:txBody>
          <a:bodyPr/>
          <a:lstStyle/>
          <a:p>
            <a:r>
              <a:rPr lang="sr-Latn-RS" dirty="0" smtClean="0"/>
              <a:t>Mnogi je nazivaju avanturom nad avanturama</a:t>
            </a:r>
          </a:p>
          <a:p>
            <a:r>
              <a:rPr lang="sr-Latn-RS" dirty="0" smtClean="0"/>
              <a:t>Podrazumeva spuštanje kroz korito reke nizvodno sa ili bez opreme</a:t>
            </a:r>
          </a:p>
          <a:p>
            <a:r>
              <a:rPr lang="sr-Latn-RS" dirty="0" smtClean="0"/>
              <a:t>Kretanje kroz kanjon odvija se kombinacijom različitih tehnika radi savladavanja prirodnih prepreka</a:t>
            </a:r>
          </a:p>
          <a:p>
            <a:r>
              <a:rPr lang="sr-Latn-RS" dirty="0" smtClean="0"/>
              <a:t>Spuštanje niz vodopade iz pomoć užeta, penjane po stenama, provlačenje kroz pukotine, ronjenje, plivanje, skakanje u virove ispunjene vodom itd.</a:t>
            </a:r>
          </a:p>
          <a:p>
            <a:r>
              <a:rPr lang="sr-Latn-RS" dirty="0" smtClean="0"/>
              <a:t>Kanjoningom se mogu baviti svi osim klaustrofobičnih ljudi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879" y="3335384"/>
            <a:ext cx="2461199" cy="32778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85" y="3944507"/>
            <a:ext cx="4004686" cy="266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45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Programi sportsko – rekreativnih </a:t>
            </a:r>
            <a:r>
              <a:rPr lang="sr-Latn-RS" dirty="0" smtClean="0"/>
              <a:t>aktivnosti u vazduhu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Paraglajding</a:t>
            </a:r>
          </a:p>
          <a:p>
            <a:r>
              <a:rPr lang="sr-Latn-RS" dirty="0" smtClean="0"/>
              <a:t>Zmajarstvo</a:t>
            </a:r>
          </a:p>
          <a:p>
            <a:r>
              <a:rPr lang="sr-Latn-RS" dirty="0" smtClean="0"/>
              <a:t>Balonarstvo</a:t>
            </a:r>
          </a:p>
          <a:p>
            <a:r>
              <a:rPr lang="sr-Latn-RS" dirty="0" smtClean="0"/>
              <a:t>Padobranstvo</a:t>
            </a:r>
          </a:p>
          <a:p>
            <a:r>
              <a:rPr lang="sr-Latn-RS" dirty="0" smtClean="0"/>
              <a:t>Bandži skokovi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235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Paraglajding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469" y="1393372"/>
            <a:ext cx="11130143" cy="3777622"/>
          </a:xfrm>
        </p:spPr>
        <p:txBody>
          <a:bodyPr/>
          <a:lstStyle/>
          <a:p>
            <a:r>
              <a:rPr lang="sr-Latn-RS" dirty="0" smtClean="0"/>
              <a:t>Paraglajder je vazduhom ispunjen padobran – krilo s kojim se poleće zatrčavanjem i sleće na noge</a:t>
            </a:r>
          </a:p>
          <a:p>
            <a:r>
              <a:rPr lang="sr-Latn-RS" dirty="0" smtClean="0"/>
              <a:t>Oprema se sastoji od krila, sistema veza, rezervnog padobrana, zaštitne opreme, opreme za vezu i navigaciju</a:t>
            </a:r>
          </a:p>
          <a:p>
            <a:r>
              <a:rPr lang="sr-Latn-RS" dirty="0" smtClean="0"/>
              <a:t>Visina i dužina leta zavise od vremenskih uslova, ali moguće je ostati u vazduhu i po nekoliko sati i popeti se i do nekoliko hiljada metara u visinu i preleteti nekoliko stotina kilometara (svetski rekord je 400km)</a:t>
            </a:r>
          </a:p>
          <a:p>
            <a:r>
              <a:rPr lang="sr-Latn-RS" dirty="0" smtClean="0"/>
              <a:t>Pre poletanja, neophodna je obuka koja se vrši postupno i sa manje visine</a:t>
            </a:r>
          </a:p>
          <a:p>
            <a:r>
              <a:rPr lang="sr-Latn-RS" dirty="0" smtClean="0"/>
              <a:t>Paraglajding je unapređen dodavanjem motora – paramotor </a:t>
            </a:r>
          </a:p>
          <a:p>
            <a:r>
              <a:rPr lang="sr-Latn-RS" dirty="0" smtClean="0"/>
              <a:t>Na ovaj način je olakšano uzletanje i brzina letenja se kreće između 25 i 70 kilometara na sat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104" y="4899135"/>
            <a:ext cx="3792038" cy="175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56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Zmajarstvo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389" y="1410789"/>
            <a:ext cx="11008223" cy="2847702"/>
          </a:xfrm>
        </p:spPr>
        <p:txBody>
          <a:bodyPr/>
          <a:lstStyle/>
          <a:p>
            <a:r>
              <a:rPr lang="sr-Latn-RS" dirty="0" smtClean="0"/>
              <a:t>Podrazumeva letenje pomoću ultra lakih letelica koje su svoje mesto u svetu vazduhoplovstva našle zbog svoje praktičnosti</a:t>
            </a:r>
          </a:p>
          <a:p>
            <a:r>
              <a:rPr lang="sr-Latn-RS" dirty="0" smtClean="0"/>
              <a:t>Doživljaj letenja je najsličniji letu ptice</a:t>
            </a:r>
          </a:p>
          <a:p>
            <a:r>
              <a:rPr lang="sr-Latn-RS" dirty="0" smtClean="0"/>
              <a:t>Tokom poletanja, potrebno je na ramenima držati zmaja</a:t>
            </a:r>
          </a:p>
          <a:p>
            <a:r>
              <a:rPr lang="sr-Latn-RS" dirty="0" smtClean="0"/>
              <a:t>Pilot se zatrči sa zmajem i nakon nekoliko koraka je u vazduhu</a:t>
            </a:r>
          </a:p>
          <a:p>
            <a:r>
              <a:rPr lang="sr-Latn-RS" dirty="0" smtClean="0"/>
              <a:t>Mogući su letovi od nekoliko sati sa dostizanjem visine i do 4000 metara i može se preleteti i do nekoliko stotina kilometara (svetski rekord je 700km)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153" y="3905118"/>
            <a:ext cx="4306390" cy="286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07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Balonarstvo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177" y="1428205"/>
            <a:ext cx="11125148" cy="2682241"/>
          </a:xfrm>
        </p:spPr>
        <p:txBody>
          <a:bodyPr/>
          <a:lstStyle/>
          <a:p>
            <a:r>
              <a:rPr lang="sr-Latn-RS" dirty="0" smtClean="0"/>
              <a:t>Balon leti u povoljnim meteorološkim uslovima, sa slabim prizemnim vetrom</a:t>
            </a:r>
          </a:p>
          <a:p>
            <a:r>
              <a:rPr lang="sr-Latn-RS" dirty="0" smtClean="0"/>
              <a:t>Pošto se smer vetra menja po visini, promenu pravca leta balona vrši pilot promenom visine</a:t>
            </a:r>
          </a:p>
          <a:p>
            <a:r>
              <a:rPr lang="sr-Latn-RS" dirty="0" smtClean="0"/>
              <a:t>U mnogim zemljama se organizuju festivali i parade balona</a:t>
            </a:r>
          </a:p>
          <a:p>
            <a:r>
              <a:rPr lang="sr-Latn-RS" dirty="0" smtClean="0"/>
              <a:t>Pored toga, popularni su i programi panoramskog letenja koji traju od 50 do 70 minuta i izvode se na visinama od 50 do 1000 metara</a:t>
            </a:r>
          </a:p>
          <a:p>
            <a:r>
              <a:rPr lang="sr-Latn-RS" dirty="0" smtClean="0"/>
              <a:t>Balon može da leti slobodno ili da bude privezan za zemlju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374" y="3781151"/>
            <a:ext cx="4022272" cy="28155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822" y="3781151"/>
            <a:ext cx="4504946" cy="281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68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Padobranstvo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11" y="1375955"/>
            <a:ext cx="11086601" cy="2595154"/>
          </a:xfrm>
        </p:spPr>
        <p:txBody>
          <a:bodyPr/>
          <a:lstStyle/>
          <a:p>
            <a:r>
              <a:rPr lang="sr-Latn-RS" dirty="0" smtClean="0"/>
              <a:t>Predstavlja sportsko – rekreativnu aktivnost koja podrazumeva slobodan pad sa određene visine gde se za prizemljenje koristi padobran</a:t>
            </a:r>
          </a:p>
          <a:p>
            <a:r>
              <a:rPr lang="sr-Latn-RS" dirty="0" smtClean="0"/>
              <a:t>U opremu padobranca spada : padobran, visinomer, kombinezon, kaciga, brile (naočare koje koriste padobranci) i rukavice</a:t>
            </a:r>
          </a:p>
          <a:p>
            <a:r>
              <a:rPr lang="sr-Latn-RS" dirty="0" smtClean="0"/>
              <a:t>Prvi samostalni skok se može izvesti tek kada se prođe obuka</a:t>
            </a:r>
          </a:p>
          <a:p>
            <a:r>
              <a:rPr lang="sr-Latn-RS" dirty="0" smtClean="0"/>
              <a:t>Podrazumeva se skok sa visine od 3000 metara, slobodan pad pri brzini od 200 kilometara na sat i padobran se otvara na visine od oko 800 metara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043" y="3971109"/>
            <a:ext cx="3670957" cy="275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83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Bandži skokovi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10788"/>
            <a:ext cx="8915400" cy="1802675"/>
          </a:xfrm>
        </p:spPr>
        <p:txBody>
          <a:bodyPr/>
          <a:lstStyle/>
          <a:p>
            <a:r>
              <a:rPr lang="sr-Latn-RS" dirty="0" smtClean="0"/>
              <a:t>Bandži je avanturističko – adrenalinska aktivnost koja podrazumeva skakanje sa visokih objekata (platformi) visine 50 – 120 metara, dok su noge osigurane elastičnim užetom</a:t>
            </a:r>
          </a:p>
          <a:p>
            <a:r>
              <a:rPr lang="sr-Latn-RS" dirty="0" smtClean="0"/>
              <a:t>Opremu čini elastično uže koje je jednim krajem pričvršćeno za torzo ili članke skakača, a drugim za platformu sa koje se skače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03" y="3492138"/>
            <a:ext cx="5551713" cy="2873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148" y="3074126"/>
            <a:ext cx="4389119" cy="329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91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Zadaci </a:t>
            </a:r>
          </a:p>
          <a:p>
            <a:pPr lvl="1"/>
            <a:r>
              <a:rPr lang="sr-Latn-RS" dirty="0" smtClean="0"/>
              <a:t>Koja je razlika između kajaka i kanua?</a:t>
            </a:r>
          </a:p>
          <a:p>
            <a:pPr lvl="1"/>
            <a:r>
              <a:rPr lang="sr-Latn-RS" dirty="0" smtClean="0"/>
              <a:t>Koje su tri osnovne komponente avanturističkog turizma?</a:t>
            </a:r>
          </a:p>
          <a:p>
            <a:pPr lvl="1"/>
            <a:r>
              <a:rPr lang="sr-Latn-RS" dirty="0" smtClean="0"/>
              <a:t>Koji su programi sportsko – rekreativnih aktivnosti u vazduhu?</a:t>
            </a:r>
          </a:p>
          <a:p>
            <a:pPr lvl="1"/>
            <a:endParaRPr lang="sr-Latn-R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69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9463" y="278674"/>
            <a:ext cx="10032274" cy="6278880"/>
          </a:xfrm>
        </p:spPr>
        <p:txBody>
          <a:bodyPr/>
          <a:lstStyle/>
          <a:p>
            <a:r>
              <a:rPr lang="sr-Latn-RS" dirty="0" smtClean="0"/>
              <a:t>Ova grana turizma globalno se razvija od početka devedesetih godina prošlog veka</a:t>
            </a:r>
          </a:p>
          <a:p>
            <a:r>
              <a:rPr lang="sr-Latn-RS" dirty="0" smtClean="0"/>
              <a:t>Termin avanturistički turizam se odnosi na aktivnosti koje se odvijaju u neobičnom, egzotičnom, udaljenom ili divljem okruženju i usko je vezan za visok nivo učestvovanja turista u tim aktivnostima</a:t>
            </a:r>
          </a:p>
          <a:p>
            <a:r>
              <a:rPr lang="sr-Latn-RS" dirty="0" smtClean="0"/>
              <a:t>Turisti očekuju doživljaje kontrolisanog rizika i uzbuđenja ili mira</a:t>
            </a:r>
          </a:p>
          <a:p>
            <a:r>
              <a:rPr lang="sr-Latn-RS" dirty="0" smtClean="0"/>
              <a:t>Traje između dva i pet dana</a:t>
            </a:r>
          </a:p>
          <a:p>
            <a:r>
              <a:rPr lang="sr-Latn-RS" dirty="0" smtClean="0"/>
              <a:t>Postoji razlika između avanturističkog turizma i avanturističke rekreacije</a:t>
            </a:r>
          </a:p>
          <a:p>
            <a:r>
              <a:rPr lang="sr-Latn-RS" dirty="0" smtClean="0"/>
              <a:t>Kod prvog, učesnici plaćaju turoperaterima da im obezbede avanturističko iskustvo, a u drugom, učesnici sami sebi sve organizuju</a:t>
            </a:r>
          </a:p>
          <a:p>
            <a:r>
              <a:rPr lang="sr-Latn-RS" dirty="0" smtClean="0"/>
              <a:t>Avanturistički turizam čine tri osnovne komponente </a:t>
            </a:r>
          </a:p>
          <a:p>
            <a:pPr lvl="1"/>
            <a:r>
              <a:rPr lang="sr-Latn-RS" dirty="0" smtClean="0"/>
              <a:t>Fizička aktivnost</a:t>
            </a:r>
          </a:p>
          <a:p>
            <a:pPr lvl="1"/>
            <a:r>
              <a:rPr lang="sr-Latn-RS" dirty="0" smtClean="0"/>
              <a:t>Interakcija sa prirodom</a:t>
            </a:r>
          </a:p>
          <a:p>
            <a:pPr lvl="1"/>
            <a:r>
              <a:rPr lang="sr-Latn-RS" dirty="0" smtClean="0"/>
              <a:t>Kulturološka razmena</a:t>
            </a:r>
          </a:p>
          <a:p>
            <a:r>
              <a:rPr lang="sr-Latn-RS" dirty="0"/>
              <a:t>Sve programe turistička teorija grupisala je u dva podsegmenta</a:t>
            </a:r>
          </a:p>
          <a:p>
            <a:pPr lvl="1"/>
            <a:r>
              <a:rPr lang="sr-Latn-RS" dirty="0"/>
              <a:t>Blage avanture</a:t>
            </a:r>
          </a:p>
          <a:p>
            <a:pPr lvl="1"/>
            <a:r>
              <a:rPr lang="sr-Latn-RS" dirty="0"/>
              <a:t>Grube avanture</a:t>
            </a:r>
          </a:p>
          <a:p>
            <a:pPr marL="457200" lvl="1" indent="0">
              <a:buNone/>
            </a:pPr>
            <a:endParaRPr lang="sr-Latn-RS" dirty="0" smtClean="0"/>
          </a:p>
        </p:txBody>
      </p:sp>
    </p:spTree>
    <p:extLst>
      <p:ext uri="{BB962C8B-B14F-4D97-AF65-F5344CB8AC3E}">
        <p14:creationId xmlns:p14="http://schemas.microsoft.com/office/powerpoint/2010/main" val="789411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487" y="975361"/>
            <a:ext cx="10012090" cy="4763588"/>
          </a:xfrm>
        </p:spPr>
        <p:txBody>
          <a:bodyPr/>
          <a:lstStyle/>
          <a:p>
            <a:r>
              <a:rPr lang="sr-Latn-RS" dirty="0" smtClean="0"/>
              <a:t>Blage avanture predstavljaju odmor koji korisniku pruža istovremeno i određeni nivo konfora, ali i određenu dozu uzbuđenja</a:t>
            </a:r>
          </a:p>
          <a:p>
            <a:r>
              <a:rPr lang="sr-Latn-RS" dirty="0" smtClean="0"/>
              <a:t>Osnovne karakteristike programa su</a:t>
            </a:r>
          </a:p>
          <a:p>
            <a:pPr lvl="1"/>
            <a:r>
              <a:rPr lang="sr-Latn-RS" dirty="0" smtClean="0"/>
              <a:t>Niži nivo fizičke angažovanosti	</a:t>
            </a:r>
          </a:p>
          <a:p>
            <a:pPr lvl="1"/>
            <a:r>
              <a:rPr lang="sr-Latn-RS" dirty="0" smtClean="0"/>
              <a:t>Malo ili nimalo iskustva vezano za odabranu aktivnost</a:t>
            </a:r>
          </a:p>
          <a:p>
            <a:pPr lvl="1"/>
            <a:r>
              <a:rPr lang="sr-Latn-RS" dirty="0" smtClean="0"/>
              <a:t>Minimum elemenata opasnosti i rizika</a:t>
            </a:r>
          </a:p>
          <a:p>
            <a:r>
              <a:rPr lang="sr-Latn-RS" dirty="0" smtClean="0"/>
              <a:t>Blage avanture čune 25% od ukupno 35% svih avanturističkih putovanja</a:t>
            </a:r>
          </a:p>
          <a:p>
            <a:r>
              <a:rPr lang="sr-Latn-RS" dirty="0" smtClean="0"/>
              <a:t>Najviše korisnika čine ljudi prosečne starosti između 30 i 50 godina</a:t>
            </a:r>
          </a:p>
          <a:p>
            <a:r>
              <a:rPr lang="sr-Latn-RS" dirty="0" smtClean="0"/>
              <a:t>Tipični predstavnici blagih avantura su : pešačke ture, kajaking i kanuing na mirnim vodama, biciklističke ture, hodanje na krpljama itd.</a:t>
            </a:r>
          </a:p>
          <a:p>
            <a:pPr marL="457200" lvl="1" indent="0">
              <a:buNone/>
            </a:pPr>
            <a:endParaRPr lang="sr-Latn-RS" dirty="0" smtClean="0"/>
          </a:p>
          <a:p>
            <a:endParaRPr lang="sr-Latn-R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884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0023" y="992778"/>
            <a:ext cx="9222377" cy="5686696"/>
          </a:xfrm>
        </p:spPr>
        <p:txBody>
          <a:bodyPr>
            <a:normAutofit/>
          </a:bodyPr>
          <a:lstStyle/>
          <a:p>
            <a:r>
              <a:rPr lang="sr-Latn-RS" dirty="0" smtClean="0"/>
              <a:t>Grube avanture se uglavnom vezuju za ekstremne sportove</a:t>
            </a:r>
          </a:p>
          <a:p>
            <a:r>
              <a:rPr lang="sr-Latn-RS" dirty="0" smtClean="0"/>
              <a:t>Osnovne karakteristike su</a:t>
            </a:r>
          </a:p>
          <a:p>
            <a:r>
              <a:rPr lang="sr-Latn-RS" dirty="0" smtClean="0"/>
              <a:t>Viši nivo fizičke aktivnosti</a:t>
            </a:r>
          </a:p>
          <a:p>
            <a:r>
              <a:rPr lang="sr-Latn-RS" dirty="0" smtClean="0"/>
              <a:t>Visok nivo vladanja određenim veštinama (tehnikama) koje su neophodne za odabranu aktivnost</a:t>
            </a:r>
          </a:p>
          <a:p>
            <a:r>
              <a:rPr lang="sr-Latn-RS" dirty="0" smtClean="0"/>
              <a:t>Viši nivo rizika</a:t>
            </a:r>
          </a:p>
          <a:p>
            <a:r>
              <a:rPr lang="sr-Latn-RS" dirty="0" smtClean="0"/>
              <a:t>Pre nego što entuzijasti pokušaju neke od ovih aktivnosti, moraju biti svesni svojih fizičkih sposobnosti i treba da nađu način kako da blokiraju prirodno urođeni strah</a:t>
            </a:r>
          </a:p>
          <a:p>
            <a:r>
              <a:rPr lang="sr-Latn-RS" dirty="0" smtClean="0"/>
              <a:t>Neki od primera grubih avantura su : rafting na divljim vodama, paraglajding, planinski biciklizam, speleoturizam, ronjenje sa bocama itd.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189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Sportsko rekreativni program avanturističkog turizma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Podela u odnosu na sredinu u kojoj se aktivnosti odvijaju</a:t>
            </a:r>
          </a:p>
          <a:p>
            <a:pPr lvl="1"/>
            <a:r>
              <a:rPr lang="sr-Latn-RS" dirty="0" smtClean="0"/>
              <a:t>Programi sportsko – rekreativnih aktivnosti na kopnu</a:t>
            </a:r>
          </a:p>
          <a:p>
            <a:pPr lvl="1"/>
            <a:r>
              <a:rPr lang="sr-Latn-RS" dirty="0"/>
              <a:t>Programi sportsko – rekreativnih </a:t>
            </a:r>
            <a:r>
              <a:rPr lang="sr-Latn-RS" dirty="0" smtClean="0"/>
              <a:t>aktivnosti u, na i pod vodom</a:t>
            </a:r>
          </a:p>
          <a:p>
            <a:pPr lvl="1"/>
            <a:r>
              <a:rPr lang="sr-Latn-RS" dirty="0"/>
              <a:t>Programi sportsko – rekreativnih </a:t>
            </a:r>
            <a:r>
              <a:rPr lang="sr-Latn-RS" dirty="0" smtClean="0"/>
              <a:t>aktivnosti u vazduhu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81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Programi sportsko – rekreativnih </a:t>
            </a:r>
            <a:r>
              <a:rPr lang="sr-Latn-RS" dirty="0" smtClean="0"/>
              <a:t>aktivnosti na kopnu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Pešačke ture u prirodi</a:t>
            </a:r>
          </a:p>
          <a:p>
            <a:r>
              <a:rPr lang="sr-Latn-RS" dirty="0" smtClean="0"/>
              <a:t>Biciklističke ture</a:t>
            </a:r>
          </a:p>
          <a:p>
            <a:r>
              <a:rPr lang="sr-Latn-RS" dirty="0" smtClean="0"/>
              <a:t>Planinski biciklizam</a:t>
            </a:r>
          </a:p>
          <a:p>
            <a:r>
              <a:rPr lang="sr-Latn-RS" dirty="0" smtClean="0"/>
              <a:t>Slobodno penjanje</a:t>
            </a:r>
          </a:p>
          <a:p>
            <a:r>
              <a:rPr lang="sr-Latn-RS" dirty="0" smtClean="0"/>
              <a:t>Speleoturizam</a:t>
            </a:r>
          </a:p>
          <a:p>
            <a:r>
              <a:rPr lang="sr-Latn-RS" dirty="0" smtClean="0"/>
              <a:t>Terensko jahanje</a:t>
            </a:r>
          </a:p>
          <a:p>
            <a:r>
              <a:rPr lang="sr-Latn-RS" dirty="0" smtClean="0"/>
              <a:t>Truno skijanje </a:t>
            </a:r>
          </a:p>
          <a:p>
            <a:r>
              <a:rPr lang="sr-Latn-RS" dirty="0" smtClean="0"/>
              <a:t>Hodanje na krpljama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803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Pešačke ture u prirodi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628503"/>
            <a:ext cx="8915400" cy="3777622"/>
          </a:xfrm>
        </p:spPr>
        <p:txBody>
          <a:bodyPr/>
          <a:lstStyle/>
          <a:p>
            <a:r>
              <a:rPr lang="sr-Latn-RS" dirty="0" smtClean="0"/>
              <a:t>Ova aktivnost se u svetu popularno naziva </a:t>
            </a:r>
            <a:r>
              <a:rPr lang="sr-Latn-RS" i="1" dirty="0" smtClean="0"/>
              <a:t>backpacking</a:t>
            </a:r>
            <a:r>
              <a:rPr lang="sr-Latn-RS" dirty="0" smtClean="0"/>
              <a:t>, jer od učesnika zahteva nošenje neophodne kamerske opreme (šator, odeća, hrana, vreća za spavanje) na leđima u torbi koja se naengleskom naziva </a:t>
            </a:r>
            <a:r>
              <a:rPr lang="sr-Latn-RS" i="1" dirty="0" smtClean="0"/>
              <a:t>backpack</a:t>
            </a:r>
          </a:p>
          <a:p>
            <a:r>
              <a:rPr lang="sr-Latn-RS" dirty="0" smtClean="0"/>
              <a:t>Podrazumeva pešačenje po nekoliko desetina kilometara koji neretko uključuju kretanje po strmim planinskim stranama</a:t>
            </a:r>
          </a:p>
          <a:p>
            <a:r>
              <a:rPr lang="sr-Latn-RS" dirty="0" smtClean="0"/>
              <a:t>U ove aktivnosti spadaju </a:t>
            </a:r>
            <a:r>
              <a:rPr lang="sr-Latn-RS" i="1" dirty="0" smtClean="0"/>
              <a:t>hiking, trekking, bushwalking, tramping </a:t>
            </a:r>
            <a:r>
              <a:rPr lang="sr-Latn-RS" dirty="0" smtClean="0"/>
              <a:t>ili </a:t>
            </a:r>
            <a:r>
              <a:rPr lang="sr-Latn-RS" i="1" dirty="0" smtClean="0"/>
              <a:t> walking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981" y="4014652"/>
            <a:ext cx="4436755" cy="277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00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Biciklističke 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32709"/>
            <a:ext cx="8915400" cy="1733005"/>
          </a:xfrm>
        </p:spPr>
        <p:txBody>
          <a:bodyPr/>
          <a:lstStyle/>
          <a:p>
            <a:r>
              <a:rPr lang="sr-Latn-RS" dirty="0" smtClean="0"/>
              <a:t>Radi se o organizovanim putovanjima koja uključuju mogućnosti bavljenja biciklizmom</a:t>
            </a:r>
          </a:p>
          <a:p>
            <a:r>
              <a:rPr lang="sr-Latn-RS" dirty="0" smtClean="0"/>
              <a:t>Svi biciklisti moraju biti vidno obeleženi, a bicikla propisno osvetljena</a:t>
            </a:r>
          </a:p>
          <a:p>
            <a:r>
              <a:rPr lang="sr-Latn-RS" dirty="0" smtClean="0"/>
              <a:t>Biciklističke ture mogu da traju od jednog do nekoliko dana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" y="3927566"/>
            <a:ext cx="5935796" cy="2576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86" y="3175122"/>
            <a:ext cx="5002121" cy="332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4742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132</TotalTime>
  <Words>1432</Words>
  <Application>Microsoft Office PowerPoint</Application>
  <PresentationFormat>Widescreen</PresentationFormat>
  <Paragraphs>144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Century Gothic</vt:lpstr>
      <vt:lpstr>Wingdings 3</vt:lpstr>
      <vt:lpstr>Wisp</vt:lpstr>
      <vt:lpstr>AVANTURISTIČKI TURIZAM</vt:lpstr>
      <vt:lpstr>PowerPoint Presentation</vt:lpstr>
      <vt:lpstr>PowerPoint Presentation</vt:lpstr>
      <vt:lpstr>PowerPoint Presentation</vt:lpstr>
      <vt:lpstr>PowerPoint Presentation</vt:lpstr>
      <vt:lpstr>Sportsko rekreativni program avanturističkog turizma</vt:lpstr>
      <vt:lpstr>Programi sportsko – rekreativnih aktivnosti na kopnu</vt:lpstr>
      <vt:lpstr>Pešačke ture u prirodi</vt:lpstr>
      <vt:lpstr>Biciklističke ture</vt:lpstr>
      <vt:lpstr>Planinski biciklizam</vt:lpstr>
      <vt:lpstr>Slobodno penjanje</vt:lpstr>
      <vt:lpstr>Speleoturizam </vt:lpstr>
      <vt:lpstr>Terensko jahanje</vt:lpstr>
      <vt:lpstr>Turno skijanje</vt:lpstr>
      <vt:lpstr>Hodanje na krpljama</vt:lpstr>
      <vt:lpstr>Programi sportsko – rekreativnih aktivnosti u, na i pod vodom</vt:lpstr>
      <vt:lpstr>Rafting</vt:lpstr>
      <vt:lpstr>Ronjenje </vt:lpstr>
      <vt:lpstr>Kajaking i kanuing</vt:lpstr>
      <vt:lpstr>Kanjoning </vt:lpstr>
      <vt:lpstr>Programi sportsko – rekreativnih aktivnosti u vazduhu</vt:lpstr>
      <vt:lpstr>Paraglajding </vt:lpstr>
      <vt:lpstr>Zmajarstvo </vt:lpstr>
      <vt:lpstr>Balonarstvo </vt:lpstr>
      <vt:lpstr>Padobranstvo </vt:lpstr>
      <vt:lpstr>Bandži skokovi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AVANTURISTIČKI TURIZAM</dc:title>
  <dc:creator>Filip</dc:creator>
  <cp:lastModifiedBy>Filip</cp:lastModifiedBy>
  <cp:revision>15</cp:revision>
  <dcterms:created xsi:type="dcterms:W3CDTF">2021-04-25T21:07:00Z</dcterms:created>
  <dcterms:modified xsi:type="dcterms:W3CDTF">2021-04-25T23:19:01Z</dcterms:modified>
</cp:coreProperties>
</file>