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639097"/>
            <a:ext cx="6622728" cy="38598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KOREKTIVNA GIMNASTIKA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(NASTAVAK)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2" y="2108200"/>
            <a:ext cx="3256842" cy="3760788"/>
          </a:xfrm>
        </p:spPr>
      </p:pic>
    </p:spTree>
    <p:extLst>
      <p:ext uri="{BB962C8B-B14F-4D97-AF65-F5344CB8AC3E}">
        <p14:creationId xmlns:p14="http://schemas.microsoft.com/office/powerpoint/2010/main" val="229730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 smtClean="0"/>
              <a:t>RAVNA STOPALA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Ravno</a:t>
            </a:r>
            <a:r>
              <a:rPr lang="en-US" dirty="0"/>
              <a:t> </a:t>
            </a:r>
            <a:r>
              <a:rPr lang="en-US" dirty="0" err="1"/>
              <a:t>stopalo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urođeno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stečeno</a:t>
            </a:r>
            <a:endParaRPr lang="sr-Latn-RS" dirty="0" smtClean="0"/>
          </a:p>
          <a:p>
            <a:r>
              <a:rPr lang="en-US" dirty="0" err="1" smtClean="0"/>
              <a:t>Urođeno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retko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ozbiljan</a:t>
            </a:r>
            <a:r>
              <a:rPr lang="en-US" dirty="0"/>
              <a:t> </a:t>
            </a:r>
            <a:r>
              <a:rPr lang="en-US" dirty="0" err="1"/>
              <a:t>deformitet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promenjenog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skočne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zauzima</a:t>
            </a:r>
            <a:r>
              <a:rPr lang="en-US" dirty="0"/>
              <a:t> </a:t>
            </a:r>
            <a:r>
              <a:rPr lang="en-US" dirty="0" err="1"/>
              <a:t>vertikalan</a:t>
            </a:r>
            <a:r>
              <a:rPr lang="en-US" dirty="0"/>
              <a:t> </a:t>
            </a:r>
            <a:r>
              <a:rPr lang="en-US" dirty="0" err="1" smtClean="0"/>
              <a:t>položaj</a:t>
            </a:r>
            <a:endParaRPr lang="en-US" dirty="0"/>
          </a:p>
          <a:p>
            <a:r>
              <a:rPr lang="en-US" dirty="0" err="1"/>
              <a:t>Uzroci</a:t>
            </a:r>
            <a:r>
              <a:rPr lang="en-US" dirty="0"/>
              <a:t> 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ravnih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nasledni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spoljašnji</a:t>
            </a:r>
            <a:r>
              <a:rPr lang="en-US" dirty="0"/>
              <a:t> </a:t>
            </a:r>
            <a:r>
              <a:rPr lang="en-US" dirty="0" err="1" smtClean="0"/>
              <a:t>faktori</a:t>
            </a:r>
            <a:endParaRPr lang="sr-Latn-RS" dirty="0" smtClean="0"/>
          </a:p>
          <a:p>
            <a:r>
              <a:rPr lang="en-US" dirty="0" smtClean="0"/>
              <a:t>Od </a:t>
            </a:r>
            <a:r>
              <a:rPr lang="en-US" dirty="0" err="1"/>
              <a:t>naslednih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veoma</a:t>
            </a:r>
            <a:r>
              <a:rPr lang="en-US" dirty="0"/>
              <a:t> je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genska</a:t>
            </a:r>
            <a:r>
              <a:rPr lang="en-US" dirty="0"/>
              <a:t> </a:t>
            </a:r>
            <a:r>
              <a:rPr lang="en-US" dirty="0" err="1"/>
              <a:t>predispozicija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a od </a:t>
            </a:r>
            <a:r>
              <a:rPr lang="en-US" dirty="0" err="1"/>
              <a:t>spoljašnjih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 </a:t>
            </a:r>
            <a:r>
              <a:rPr lang="en-US" dirty="0" err="1"/>
              <a:t>slaba</a:t>
            </a:r>
            <a:r>
              <a:rPr lang="en-US" dirty="0"/>
              <a:t>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, </a:t>
            </a:r>
            <a:r>
              <a:rPr lang="en-US" dirty="0" err="1"/>
              <a:t>loša</a:t>
            </a:r>
            <a:r>
              <a:rPr lang="en-US" dirty="0"/>
              <a:t> </a:t>
            </a:r>
            <a:r>
              <a:rPr lang="en-US" dirty="0" err="1"/>
              <a:t>ishrana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gojaznost</a:t>
            </a:r>
            <a:r>
              <a:rPr lang="en-US" dirty="0"/>
              <a:t>, </a:t>
            </a:r>
            <a:r>
              <a:rPr lang="en-US" dirty="0" err="1"/>
              <a:t>raznorazna</a:t>
            </a:r>
            <a:r>
              <a:rPr lang="en-US" dirty="0"/>
              <a:t> </a:t>
            </a:r>
            <a:r>
              <a:rPr lang="en-US" dirty="0" err="1"/>
              <a:t>oboljenja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stopalima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artritisi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 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prelomu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neadekvatna</a:t>
            </a:r>
            <a:r>
              <a:rPr lang="en-US" dirty="0"/>
              <a:t> </a:t>
            </a:r>
            <a:r>
              <a:rPr lang="en-US" dirty="0" err="1"/>
              <a:t>obuća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9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6" y="531951"/>
            <a:ext cx="10058400" cy="1227182"/>
          </a:xfrm>
        </p:spPr>
        <p:txBody>
          <a:bodyPr/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ravnim</a:t>
            </a:r>
            <a:r>
              <a:rPr lang="en-US" dirty="0"/>
              <a:t> </a:t>
            </a:r>
            <a:r>
              <a:rPr lang="en-US" dirty="0" err="1"/>
              <a:t>stopalima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primenjuju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kineziterapije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aktiviraju</a:t>
            </a:r>
            <a:r>
              <a:rPr lang="en-US" dirty="0"/>
              <a:t> </a:t>
            </a:r>
            <a:r>
              <a:rPr lang="en-US" dirty="0" err="1" smtClean="0"/>
              <a:t>tkiva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tetiva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ligamenata</a:t>
            </a:r>
            <a:r>
              <a:rPr lang="en-US" dirty="0"/>
              <a:t> </a:t>
            </a:r>
            <a:r>
              <a:rPr lang="en-US" dirty="0" err="1" smtClean="0"/>
              <a:t>stopala</a:t>
            </a:r>
            <a:r>
              <a:rPr lang="sr-Latn-RS" dirty="0"/>
              <a:t> </a:t>
            </a:r>
            <a:r>
              <a:rPr lang="sr-Latn-RS" dirty="0" smtClean="0"/>
              <a:t>sa akcentom na povećanje svoda stopala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383292"/>
            <a:ext cx="4322889" cy="287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10" y="2383292"/>
            <a:ext cx="4902521" cy="28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 smtClean="0"/>
              <a:t>IZDUBLJENA STOPALA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Ovaj deformitet predstavlja </a:t>
            </a:r>
            <a:r>
              <a:rPr lang="en-US" dirty="0" err="1" smtClean="0"/>
              <a:t>izdubljeno</a:t>
            </a:r>
            <a:r>
              <a:rPr lang="sr-Latn-RS" dirty="0" smtClean="0"/>
              <a:t>st</a:t>
            </a:r>
            <a:r>
              <a:rPr lang="en-US" dirty="0" smtClean="0"/>
              <a:t> </a:t>
            </a:r>
            <a:r>
              <a:rPr lang="en-US" dirty="0" err="1"/>
              <a:t>stopala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sr-Latn-RS" dirty="0" smtClean="0"/>
              <a:t>s</a:t>
            </a:r>
            <a:r>
              <a:rPr lang="en-US" dirty="0" smtClean="0"/>
              <a:t>e </a:t>
            </a:r>
            <a:r>
              <a:rPr lang="en-US" dirty="0"/>
              <a:t>ne </a:t>
            </a:r>
            <a:r>
              <a:rPr lang="en-US" dirty="0" err="1"/>
              <a:t>pomera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opterećenju</a:t>
            </a:r>
            <a:r>
              <a:rPr lang="en-US" dirty="0"/>
              <a:t> </a:t>
            </a:r>
            <a:r>
              <a:rPr lang="en-US" dirty="0" err="1" smtClean="0"/>
              <a:t>stopala</a:t>
            </a:r>
            <a:endParaRPr lang="sr-Latn-RS" dirty="0" smtClean="0"/>
          </a:p>
          <a:p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/>
              <a:t>suprotnu</a:t>
            </a:r>
            <a:r>
              <a:rPr lang="en-US" dirty="0"/>
              <a:t> </a:t>
            </a:r>
            <a:r>
              <a:rPr lang="en-US" dirty="0" err="1"/>
              <a:t>deformaciju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ravne</a:t>
            </a:r>
            <a:r>
              <a:rPr lang="en-US" dirty="0"/>
              <a:t> </a:t>
            </a:r>
            <a:r>
              <a:rPr lang="en-US" dirty="0" err="1" smtClean="0"/>
              <a:t>tabane</a:t>
            </a:r>
            <a:endParaRPr lang="sr-Latn-RS" dirty="0" smtClean="0"/>
          </a:p>
          <a:p>
            <a:r>
              <a:rPr lang="sr-Latn-RS" dirty="0" smtClean="0"/>
              <a:t>Kod lečenja ovog deformiteta p</a:t>
            </a:r>
            <a:r>
              <a:rPr lang="en-US" dirty="0" err="1" smtClean="0"/>
              <a:t>oželjna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ortopedskih</a:t>
            </a:r>
            <a:r>
              <a:rPr lang="en-US" dirty="0"/>
              <a:t> </a:t>
            </a:r>
            <a:r>
              <a:rPr lang="en-US" dirty="0" err="1"/>
              <a:t>pomagala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podupiru</a:t>
            </a:r>
            <a:r>
              <a:rPr lang="en-US" dirty="0"/>
              <a:t> </a:t>
            </a:r>
            <a:r>
              <a:rPr lang="en-US" dirty="0" err="1"/>
              <a:t>stopalo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nose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običnom</a:t>
            </a:r>
            <a:r>
              <a:rPr lang="en-US" dirty="0"/>
              <a:t> </a:t>
            </a:r>
            <a:r>
              <a:rPr lang="en-US" dirty="0" err="1"/>
              <a:t>obućom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specijalno</a:t>
            </a:r>
            <a:r>
              <a:rPr lang="en-US" dirty="0"/>
              <a:t> </a:t>
            </a:r>
            <a:r>
              <a:rPr lang="en-US" dirty="0" err="1"/>
              <a:t>dizajniranih</a:t>
            </a:r>
            <a:r>
              <a:rPr lang="en-US" dirty="0"/>
              <a:t> </a:t>
            </a:r>
            <a:r>
              <a:rPr lang="en-US" dirty="0" err="1"/>
              <a:t>cipela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svodom</a:t>
            </a:r>
            <a:r>
              <a:rPr lang="en-US" dirty="0"/>
              <a:t> u </a:t>
            </a:r>
            <a:r>
              <a:rPr lang="en-US" dirty="0" err="1"/>
              <a:t>predelu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 smtClean="0"/>
              <a:t>stopala</a:t>
            </a:r>
            <a:endParaRPr lang="en-US" dirty="0"/>
          </a:p>
          <a:p>
            <a:r>
              <a:rPr lang="en-US" dirty="0" err="1"/>
              <a:t>Fizikalna</a:t>
            </a:r>
            <a:r>
              <a:rPr lang="en-US" dirty="0"/>
              <a:t> </a:t>
            </a:r>
            <a:r>
              <a:rPr lang="en-US" dirty="0" err="1"/>
              <a:t>terapija</a:t>
            </a:r>
            <a:r>
              <a:rPr lang="en-US" dirty="0"/>
              <a:t> mora da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ojačanje</a:t>
            </a:r>
            <a:r>
              <a:rPr lang="en-US" dirty="0"/>
              <a:t> </a:t>
            </a:r>
            <a:r>
              <a:rPr lang="en-US" dirty="0" err="1"/>
              <a:t>oslabljenih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rastezanje</a:t>
            </a:r>
            <a:r>
              <a:rPr lang="en-US" dirty="0"/>
              <a:t> </a:t>
            </a:r>
            <a:r>
              <a:rPr lang="en-US" dirty="0" err="1"/>
              <a:t>prenapregnutih</a:t>
            </a:r>
            <a:r>
              <a:rPr lang="en-US" dirty="0"/>
              <a:t> </a:t>
            </a:r>
            <a:r>
              <a:rPr lang="en-US" dirty="0" err="1" smtClean="0"/>
              <a:t>mišića</a:t>
            </a:r>
            <a:r>
              <a:rPr lang="sr-Latn-RS" dirty="0" smtClean="0"/>
              <a:t> sa ciljem spuštanja svoda stopala</a:t>
            </a:r>
          </a:p>
          <a:p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/>
              <a:t>napomenuti</a:t>
            </a:r>
            <a:r>
              <a:rPr lang="en-US" dirty="0"/>
              <a:t> da je </a:t>
            </a:r>
            <a:r>
              <a:rPr lang="en-US" dirty="0" err="1"/>
              <a:t>fizikalna</a:t>
            </a:r>
            <a:r>
              <a:rPr lang="en-US" dirty="0"/>
              <a:t> </a:t>
            </a:r>
            <a:r>
              <a:rPr lang="en-US" dirty="0" err="1"/>
              <a:t>terapija</a:t>
            </a:r>
            <a:r>
              <a:rPr lang="en-US" dirty="0"/>
              <a:t> </a:t>
            </a:r>
            <a:r>
              <a:rPr lang="en-US" dirty="0" err="1"/>
              <a:t>uspešna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blažih</a:t>
            </a:r>
            <a:r>
              <a:rPr lang="en-US" dirty="0"/>
              <a:t> </a:t>
            </a:r>
            <a:r>
              <a:rPr lang="en-US" dirty="0" err="1" smtClean="0"/>
              <a:t>deformiteta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7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5" y="2156936"/>
            <a:ext cx="5037689" cy="36603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7" y="1985945"/>
            <a:ext cx="2917296" cy="38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u="sng" dirty="0" smtClean="0"/>
              <a:t>ZADACI</a:t>
            </a:r>
            <a:endParaRPr lang="sr-Latn-RS" dirty="0" smtClean="0"/>
          </a:p>
          <a:p>
            <a:pPr lvl="1"/>
            <a:r>
              <a:rPr lang="sr-Latn-RS" dirty="0" smtClean="0"/>
              <a:t>Koja je razlika između ravnih i izdubljenih stopala?</a:t>
            </a:r>
          </a:p>
          <a:p>
            <a:pPr lvl="1"/>
            <a:r>
              <a:rPr lang="sr-Latn-RS" dirty="0" smtClean="0"/>
              <a:t>Koji je drugi naziv za ispupčene grudi?</a:t>
            </a:r>
          </a:p>
          <a:p>
            <a:pPr lvl="1"/>
            <a:r>
              <a:rPr lang="sr-Latn-RS" dirty="0" smtClean="0"/>
              <a:t>Na kom delu stopala je oslonac kod x nogu?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023" y="1060832"/>
            <a:ext cx="10058400" cy="3892168"/>
          </a:xfrm>
        </p:spPr>
        <p:txBody>
          <a:bodyPr anchor="ctr">
            <a:normAutofit fontScale="90000"/>
          </a:bodyPr>
          <a:lstStyle/>
          <a:p>
            <a:r>
              <a:rPr lang="en-GB" sz="4800" b="1" dirty="0"/>
              <a:t>NAPOMENA</a:t>
            </a:r>
            <a:br>
              <a:rPr lang="en-GB" sz="4800" b="1" dirty="0"/>
            </a:b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dirty="0"/>
              <a:t>OVA NASTAVNA JEDINICA NE ULAZI U</a:t>
            </a:r>
            <a:r>
              <a:rPr lang="sr-Latn-RS" sz="4800" dirty="0"/>
              <a:t> GRADIVO ZA KOLOKVIJUM I ISPIT, ALI ĆE SE ODGOVORI NA PITANJA RAČUNATI U POENE ZA AKTIVNOSTI</a:t>
            </a:r>
            <a:r>
              <a:rPr lang="en-GB" sz="4800" dirty="0"/>
              <a:t/>
            </a:r>
            <a:br>
              <a:rPr lang="en-GB" sz="4800" dirty="0"/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/>
              <a:t>ISPUPČENE GRUDI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narodu</a:t>
            </a:r>
            <a:r>
              <a:rPr lang="en-US" dirty="0"/>
              <a:t> je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deformitet</a:t>
            </a:r>
            <a:r>
              <a:rPr lang="en-US" dirty="0"/>
              <a:t>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 smtClean="0"/>
              <a:t>„</a:t>
            </a:r>
            <a:r>
              <a:rPr lang="en-US" dirty="0" err="1" smtClean="0"/>
              <a:t>kokošije</a:t>
            </a:r>
            <a:r>
              <a:rPr lang="en-US" dirty="0" smtClean="0"/>
              <a:t> </a:t>
            </a:r>
            <a:r>
              <a:rPr lang="en-US" dirty="0" err="1" smtClean="0"/>
              <a:t>grudi</a:t>
            </a:r>
            <a:r>
              <a:rPr lang="sr-Latn-RS" dirty="0" smtClean="0"/>
              <a:t>“</a:t>
            </a:r>
          </a:p>
          <a:p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/>
              <a:t>uzročnik</a:t>
            </a:r>
            <a:r>
              <a:rPr lang="en-US" dirty="0"/>
              <a:t>  je </a:t>
            </a:r>
            <a:r>
              <a:rPr lang="en-US" dirty="0" err="1"/>
              <a:t>nasledni</a:t>
            </a:r>
            <a:r>
              <a:rPr lang="en-US" dirty="0"/>
              <a:t> </a:t>
            </a:r>
            <a:r>
              <a:rPr lang="en-US" dirty="0" err="1" smtClean="0"/>
              <a:t>faktor</a:t>
            </a:r>
            <a:endParaRPr lang="sr-Latn-RS" dirty="0" smtClean="0"/>
          </a:p>
          <a:p>
            <a:r>
              <a:rPr lang="en-US" dirty="0" err="1" smtClean="0"/>
              <a:t>Grudi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spljoštene</a:t>
            </a:r>
            <a:r>
              <a:rPr lang="en-US" dirty="0"/>
              <a:t> a </a:t>
            </a:r>
            <a:r>
              <a:rPr lang="en-US" dirty="0" err="1"/>
              <a:t>grudna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je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donjim</a:t>
            </a:r>
            <a:r>
              <a:rPr lang="en-US" dirty="0"/>
              <a:t> </a:t>
            </a:r>
            <a:r>
              <a:rPr lang="en-US" dirty="0" err="1"/>
              <a:t>delom</a:t>
            </a:r>
            <a:r>
              <a:rPr lang="en-US" dirty="0"/>
              <a:t>  </a:t>
            </a:r>
            <a:r>
              <a:rPr lang="en-US" dirty="0" err="1"/>
              <a:t>podignuta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nagore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negativno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elastičnost</a:t>
            </a:r>
            <a:r>
              <a:rPr lang="en-US" dirty="0"/>
              <a:t> </a:t>
            </a:r>
            <a:r>
              <a:rPr lang="en-US" dirty="0" err="1"/>
              <a:t>grudnog</a:t>
            </a:r>
            <a:r>
              <a:rPr lang="en-US" dirty="0"/>
              <a:t> </a:t>
            </a:r>
            <a:r>
              <a:rPr lang="en-US" dirty="0" err="1"/>
              <a:t>koša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remeti</a:t>
            </a:r>
            <a:r>
              <a:rPr lang="en-US" dirty="0"/>
              <a:t> </a:t>
            </a:r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funkcionisanje</a:t>
            </a:r>
            <a:r>
              <a:rPr lang="en-US" dirty="0"/>
              <a:t>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 smtClean="0"/>
              <a:t>organa</a:t>
            </a:r>
            <a:endParaRPr lang="sr-Latn-RS" dirty="0" smtClean="0"/>
          </a:p>
          <a:p>
            <a:r>
              <a:rPr lang="en-US" dirty="0" smtClean="0"/>
              <a:t>Kao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</a:t>
            </a:r>
            <a:r>
              <a:rPr lang="en-US" dirty="0" err="1"/>
              <a:t>metebolizma</a:t>
            </a:r>
            <a:r>
              <a:rPr lang="en-US" dirty="0"/>
              <a:t> </a:t>
            </a:r>
            <a:r>
              <a:rPr lang="en-US" dirty="0" err="1"/>
              <a:t>kalcijuma</a:t>
            </a:r>
            <a:r>
              <a:rPr lang="en-US" dirty="0"/>
              <a:t>, </a:t>
            </a:r>
            <a:r>
              <a:rPr lang="en-US" dirty="0" err="1"/>
              <a:t>koštani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se </a:t>
            </a:r>
            <a:r>
              <a:rPr lang="en-US" dirty="0" err="1"/>
              <a:t>slabije</a:t>
            </a:r>
            <a:r>
              <a:rPr lang="en-US" dirty="0"/>
              <a:t>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 smtClean="0"/>
              <a:t>deformiteta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698" y="201024"/>
            <a:ext cx="10476411" cy="1906450"/>
          </a:xfrm>
        </p:spPr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disanja</a:t>
            </a:r>
            <a:r>
              <a:rPr lang="en-US" dirty="0"/>
              <a:t>, </a:t>
            </a:r>
            <a:r>
              <a:rPr lang="en-US" dirty="0" err="1"/>
              <a:t>jačanja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en-US" dirty="0" err="1"/>
              <a:t>grudnog</a:t>
            </a:r>
            <a:r>
              <a:rPr lang="en-US" dirty="0"/>
              <a:t> </a:t>
            </a:r>
            <a:r>
              <a:rPr lang="en-US" dirty="0" err="1"/>
              <a:t>koša</a:t>
            </a:r>
            <a:r>
              <a:rPr lang="en-US" dirty="0"/>
              <a:t>, </a:t>
            </a:r>
            <a:r>
              <a:rPr lang="en-US" dirty="0" err="1"/>
              <a:t>ramenog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, </a:t>
            </a:r>
            <a:r>
              <a:rPr lang="en-US" dirty="0" err="1"/>
              <a:t>trbuha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kompletne</a:t>
            </a:r>
            <a:r>
              <a:rPr lang="en-US" dirty="0"/>
              <a:t> </a:t>
            </a:r>
            <a:r>
              <a:rPr lang="en-US" dirty="0" err="1"/>
              <a:t>muskulature</a:t>
            </a:r>
            <a:r>
              <a:rPr lang="en-US" dirty="0"/>
              <a:t>, </a:t>
            </a:r>
            <a:r>
              <a:rPr lang="en-US" dirty="0" err="1"/>
              <a:t>korektivno</a:t>
            </a:r>
            <a:r>
              <a:rPr lang="en-US" dirty="0"/>
              <a:t> </a:t>
            </a:r>
            <a:r>
              <a:rPr lang="en-US" dirty="0" err="1"/>
              <a:t>plivanje</a:t>
            </a:r>
            <a:r>
              <a:rPr lang="en-US" dirty="0"/>
              <a:t> je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lečenje</a:t>
            </a:r>
            <a:endParaRPr lang="en-US" dirty="0"/>
          </a:p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korektivne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bazena</a:t>
            </a:r>
            <a:r>
              <a:rPr lang="en-US" dirty="0"/>
              <a:t>, </a:t>
            </a:r>
            <a:r>
              <a:rPr lang="en-US" dirty="0" err="1"/>
              <a:t>prsno</a:t>
            </a:r>
            <a:r>
              <a:rPr lang="en-US" dirty="0"/>
              <a:t> </a:t>
            </a:r>
            <a:r>
              <a:rPr lang="en-US" dirty="0" err="1"/>
              <a:t>plivanje</a:t>
            </a:r>
            <a:r>
              <a:rPr lang="en-US" dirty="0"/>
              <a:t> je dobra </a:t>
            </a:r>
            <a:r>
              <a:rPr lang="en-US" dirty="0" err="1"/>
              <a:t>dopuna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uspešnu</a:t>
            </a:r>
            <a:r>
              <a:rPr lang="en-US" dirty="0"/>
              <a:t> </a:t>
            </a:r>
            <a:r>
              <a:rPr lang="en-US" dirty="0" err="1"/>
              <a:t>korekciju</a:t>
            </a:r>
            <a:r>
              <a:rPr lang="en-US" dirty="0"/>
              <a:t> </a:t>
            </a:r>
            <a:r>
              <a:rPr lang="en-US" dirty="0" err="1" smtClean="0"/>
              <a:t>deformiteta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3" y="2194561"/>
            <a:ext cx="2610073" cy="34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 smtClean="0"/>
              <a:t>UDUBLJENE GRUDI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Ovaj deformitet je p</a:t>
            </a:r>
            <a:r>
              <a:rPr lang="en-US" dirty="0" err="1" smtClean="0"/>
              <a:t>risutan</a:t>
            </a:r>
            <a:r>
              <a:rPr lang="en-US" dirty="0" smtClean="0"/>
              <a:t> od </a:t>
            </a:r>
            <a:r>
              <a:rPr lang="en-US" dirty="0" err="1"/>
              <a:t>detinjstva</a:t>
            </a:r>
            <a:r>
              <a:rPr lang="en-US" dirty="0"/>
              <a:t>, a </a:t>
            </a:r>
            <a:r>
              <a:rPr lang="en-US" dirty="0" err="1"/>
              <a:t>povećava</a:t>
            </a:r>
            <a:r>
              <a:rPr lang="en-US" dirty="0"/>
              <a:t> se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 smtClean="0"/>
              <a:t>deteta</a:t>
            </a:r>
            <a:endParaRPr lang="sr-Latn-RS" dirty="0" smtClean="0"/>
          </a:p>
          <a:p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udubljenjem</a:t>
            </a:r>
            <a:r>
              <a:rPr lang="en-US" dirty="0"/>
              <a:t> </a:t>
            </a:r>
            <a:r>
              <a:rPr lang="en-US" dirty="0" err="1"/>
              <a:t>grudne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rebarnih</a:t>
            </a:r>
            <a:r>
              <a:rPr lang="en-US" dirty="0"/>
              <a:t> </a:t>
            </a:r>
            <a:r>
              <a:rPr lang="en-US" dirty="0" err="1"/>
              <a:t>hrskavica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ispupčenjem</a:t>
            </a:r>
            <a:r>
              <a:rPr lang="en-US" dirty="0"/>
              <a:t> </a:t>
            </a:r>
            <a:r>
              <a:rPr lang="en-US" dirty="0" err="1"/>
              <a:t>rebarnih</a:t>
            </a:r>
            <a:r>
              <a:rPr lang="en-US" dirty="0"/>
              <a:t> </a:t>
            </a:r>
            <a:r>
              <a:rPr lang="en-US" dirty="0" err="1" smtClean="0"/>
              <a:t>lukova</a:t>
            </a:r>
            <a:endParaRPr lang="sr-Latn-RS" dirty="0" smtClean="0"/>
          </a:p>
          <a:p>
            <a:r>
              <a:rPr lang="en-US" dirty="0" err="1"/>
              <a:t>Suština</a:t>
            </a:r>
            <a:r>
              <a:rPr lang="en-US" dirty="0"/>
              <a:t> </a:t>
            </a:r>
            <a:r>
              <a:rPr lang="en-US" dirty="0" err="1"/>
              <a:t>deformiteta</a:t>
            </a:r>
            <a:r>
              <a:rPr lang="en-US" dirty="0"/>
              <a:t> je u </a:t>
            </a:r>
            <a:r>
              <a:rPr lang="en-US" dirty="0" err="1"/>
              <a:t>depresiji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povlačenju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grudne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kičmenom</a:t>
            </a:r>
            <a:r>
              <a:rPr lang="en-US" dirty="0"/>
              <a:t> </a:t>
            </a:r>
            <a:r>
              <a:rPr lang="en-US" dirty="0" err="1" smtClean="0"/>
              <a:t>stubu</a:t>
            </a:r>
            <a:endParaRPr lang="sr-Latn-RS" dirty="0" smtClean="0"/>
          </a:p>
          <a:p>
            <a:r>
              <a:rPr lang="en-US" dirty="0" err="1" smtClean="0"/>
              <a:t>Grudni</a:t>
            </a:r>
            <a:r>
              <a:rPr lang="en-US" dirty="0" smtClean="0"/>
              <a:t> </a:t>
            </a:r>
            <a:r>
              <a:rPr lang="en-US" dirty="0" err="1"/>
              <a:t>koš</a:t>
            </a:r>
            <a:r>
              <a:rPr lang="en-US" dirty="0"/>
              <a:t> se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 smtClean="0"/>
              <a:t>ulubljuje</a:t>
            </a:r>
            <a:r>
              <a:rPr lang="sr-Latn-RS" dirty="0" smtClean="0"/>
              <a:t>ž</a:t>
            </a:r>
          </a:p>
          <a:p>
            <a:r>
              <a:rPr lang="en-US" dirty="0" err="1" smtClean="0"/>
              <a:t>Deformitet</a:t>
            </a:r>
            <a:r>
              <a:rPr lang="en-US" dirty="0" smtClean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varira</a:t>
            </a:r>
            <a:r>
              <a:rPr lang="en-US" dirty="0"/>
              <a:t> od </a:t>
            </a:r>
            <a:r>
              <a:rPr lang="en-US" dirty="0" err="1"/>
              <a:t>blagog</a:t>
            </a:r>
            <a:r>
              <a:rPr lang="en-US" dirty="0"/>
              <a:t> do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izraženog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</a:t>
            </a:r>
            <a:r>
              <a:rPr lang="en-US" dirty="0" err="1"/>
              <a:t>grudne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</a:t>
            </a:r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pršljenovima</a:t>
            </a:r>
            <a:r>
              <a:rPr lang="en-US" dirty="0"/>
              <a:t> </a:t>
            </a:r>
            <a:r>
              <a:rPr lang="en-US" dirty="0" err="1" smtClean="0"/>
              <a:t>kičm</a:t>
            </a:r>
            <a:r>
              <a:rPr lang="sr-Latn-RS" dirty="0" smtClean="0"/>
              <a:t>e</a:t>
            </a:r>
          </a:p>
          <a:p>
            <a:r>
              <a:rPr lang="en-US" dirty="0" err="1" smtClean="0"/>
              <a:t>Udubljene</a:t>
            </a:r>
            <a:r>
              <a:rPr lang="en-US" dirty="0" smtClean="0"/>
              <a:t> </a:t>
            </a:r>
            <a:r>
              <a:rPr lang="en-US" dirty="0" err="1"/>
              <a:t>grudi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prate </a:t>
            </a:r>
            <a:r>
              <a:rPr lang="en-US" dirty="0" err="1"/>
              <a:t>astma</a:t>
            </a:r>
            <a:r>
              <a:rPr lang="en-US" dirty="0"/>
              <a:t>, </a:t>
            </a:r>
            <a:r>
              <a:rPr lang="en-US" dirty="0" err="1"/>
              <a:t>skolioza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kifotično</a:t>
            </a:r>
            <a:r>
              <a:rPr lang="en-US" dirty="0"/>
              <a:t> </a:t>
            </a:r>
            <a:r>
              <a:rPr lang="en-US" dirty="0" err="1"/>
              <a:t>držanje</a:t>
            </a:r>
            <a:r>
              <a:rPr lang="en-US" dirty="0"/>
              <a:t> </a:t>
            </a:r>
            <a:r>
              <a:rPr lang="en-US" dirty="0" err="1" smtClean="0"/>
              <a:t>tela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4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201024"/>
            <a:ext cx="9361714" cy="1889033"/>
          </a:xfrm>
        </p:spPr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disanja</a:t>
            </a:r>
            <a:r>
              <a:rPr lang="en-US" dirty="0"/>
              <a:t>, </a:t>
            </a:r>
            <a:r>
              <a:rPr lang="sr-Latn-RS" dirty="0" smtClean="0"/>
              <a:t>istezanja</a:t>
            </a:r>
            <a:r>
              <a:rPr lang="en-US" dirty="0" smtClean="0"/>
              <a:t>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en-US" dirty="0" err="1"/>
              <a:t>grudnog</a:t>
            </a:r>
            <a:r>
              <a:rPr lang="en-US" dirty="0"/>
              <a:t> </a:t>
            </a:r>
            <a:r>
              <a:rPr lang="en-US" dirty="0" err="1"/>
              <a:t>koša</a:t>
            </a:r>
            <a:r>
              <a:rPr lang="en-US" dirty="0"/>
              <a:t>, </a:t>
            </a:r>
            <a:r>
              <a:rPr lang="en-US" dirty="0" err="1"/>
              <a:t>ramenog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, </a:t>
            </a:r>
            <a:r>
              <a:rPr lang="en-US" dirty="0" err="1"/>
              <a:t>trbuha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kompletne</a:t>
            </a:r>
            <a:r>
              <a:rPr lang="en-US" dirty="0"/>
              <a:t> </a:t>
            </a:r>
            <a:r>
              <a:rPr lang="en-US" dirty="0" err="1"/>
              <a:t>muskulature</a:t>
            </a:r>
            <a:r>
              <a:rPr lang="en-US" dirty="0"/>
              <a:t>, </a:t>
            </a:r>
            <a:r>
              <a:rPr lang="en-US" dirty="0" err="1"/>
              <a:t>korektivno</a:t>
            </a:r>
            <a:r>
              <a:rPr lang="en-US" dirty="0"/>
              <a:t> </a:t>
            </a:r>
            <a:r>
              <a:rPr lang="en-US" dirty="0" err="1"/>
              <a:t>plivanje</a:t>
            </a:r>
            <a:r>
              <a:rPr lang="en-US" dirty="0"/>
              <a:t> je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lečenje</a:t>
            </a:r>
            <a:endParaRPr lang="sr-Latn-RS" dirty="0" smtClean="0"/>
          </a:p>
          <a:p>
            <a:r>
              <a:rPr lang="sr-Latn-RS" dirty="0" smtClean="0"/>
              <a:t>Uz to se mogu primeniti i sportske aktivnosti kao što su plivanje (leđna i prsna tehnika), gimnastika, veslanje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33" y="2090057"/>
            <a:ext cx="2820489" cy="38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 smtClean="0"/>
              <a:t>X NOGE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2"/>
            <a:ext cx="10807338" cy="4188096"/>
          </a:xfrm>
        </p:spPr>
        <p:txBody>
          <a:bodyPr>
            <a:normAutofit/>
          </a:bodyPr>
          <a:lstStyle/>
          <a:p>
            <a:r>
              <a:rPr lang="en-US" dirty="0"/>
              <a:t>X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deformitet</a:t>
            </a:r>
            <a:r>
              <a:rPr lang="en-US" dirty="0"/>
              <a:t> </a:t>
            </a:r>
            <a:r>
              <a:rPr lang="en-US" dirty="0" err="1"/>
              <a:t>kolena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urođeno</a:t>
            </a:r>
            <a:r>
              <a:rPr lang="en-US" dirty="0"/>
              <a:t> </a:t>
            </a:r>
            <a:r>
              <a:rPr lang="en-US" dirty="0" err="1"/>
              <a:t>slabije</a:t>
            </a:r>
            <a:r>
              <a:rPr lang="en-US" dirty="0"/>
              <a:t> </a:t>
            </a:r>
            <a:r>
              <a:rPr lang="en-US" dirty="0" err="1"/>
              <a:t>razvijenih</a:t>
            </a:r>
            <a:r>
              <a:rPr lang="en-US" dirty="0"/>
              <a:t> </a:t>
            </a:r>
            <a:r>
              <a:rPr lang="en-US" dirty="0" err="1"/>
              <a:t>spoljašnjih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kostiju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koleno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poremećene</a:t>
            </a:r>
            <a:r>
              <a:rPr lang="en-US" dirty="0"/>
              <a:t> </a:t>
            </a:r>
            <a:r>
              <a:rPr lang="en-US" dirty="0" err="1"/>
              <a:t>statike</a:t>
            </a:r>
            <a:r>
              <a:rPr lang="en-US" dirty="0"/>
              <a:t> </a:t>
            </a:r>
            <a:r>
              <a:rPr lang="en-US" dirty="0" err="1"/>
              <a:t>uzrokovane</a:t>
            </a:r>
            <a:r>
              <a:rPr lang="en-US" dirty="0"/>
              <a:t> </a:t>
            </a:r>
            <a:r>
              <a:rPr lang="en-US" dirty="0" err="1"/>
              <a:t>deformitetima</a:t>
            </a:r>
            <a:r>
              <a:rPr lang="en-US" dirty="0"/>
              <a:t> </a:t>
            </a:r>
            <a:r>
              <a:rPr lang="en-US" dirty="0" err="1"/>
              <a:t>kukova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 smtClean="0"/>
              <a:t>stopala</a:t>
            </a:r>
            <a:endParaRPr lang="sr-Latn-RS" dirty="0" smtClean="0"/>
          </a:p>
          <a:p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/>
              <a:t>nogu</a:t>
            </a:r>
            <a:r>
              <a:rPr lang="en-US" dirty="0"/>
              <a:t> u </a:t>
            </a:r>
            <a:r>
              <a:rPr lang="en-US" dirty="0" err="1"/>
              <a:t>materici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trudnoće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prekomerna</a:t>
            </a:r>
            <a:r>
              <a:rPr lang="en-US" dirty="0"/>
              <a:t> </a:t>
            </a:r>
            <a:r>
              <a:rPr lang="en-US" dirty="0" err="1"/>
              <a:t>telesna</a:t>
            </a:r>
            <a:r>
              <a:rPr lang="en-US" dirty="0"/>
              <a:t> </a:t>
            </a:r>
            <a:r>
              <a:rPr lang="en-US" dirty="0" err="1" smtClean="0"/>
              <a:t>težina</a:t>
            </a:r>
            <a:endParaRPr lang="sr-Latn-RS" dirty="0" smtClean="0"/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 smtClean="0"/>
              <a:t>obostrano</a:t>
            </a:r>
            <a:endParaRPr lang="sr-Latn-RS" dirty="0"/>
          </a:p>
          <a:p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X, </a:t>
            </a:r>
            <a:r>
              <a:rPr lang="en-US" dirty="0" err="1"/>
              <a:t>kolena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priljubljena</a:t>
            </a:r>
            <a:r>
              <a:rPr lang="en-US" dirty="0"/>
              <a:t> a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 smtClean="0"/>
              <a:t>razdvojena</a:t>
            </a:r>
            <a:endParaRPr lang="sr-Latn-RS" dirty="0" smtClean="0"/>
          </a:p>
          <a:p>
            <a:r>
              <a:rPr lang="en-US" dirty="0" err="1" smtClean="0"/>
              <a:t>Oslonac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unutrašnjoj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svodovi</a:t>
            </a:r>
            <a:r>
              <a:rPr lang="en-US" dirty="0"/>
              <a:t> </a:t>
            </a:r>
            <a:r>
              <a:rPr lang="en-US" dirty="0" err="1"/>
              <a:t>spušteni</a:t>
            </a:r>
            <a:r>
              <a:rPr lang="en-US" dirty="0"/>
              <a:t>, a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težih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deformiteta</a:t>
            </a:r>
            <a:r>
              <a:rPr lang="en-US" dirty="0"/>
              <a:t> </a:t>
            </a:r>
            <a:r>
              <a:rPr lang="en-US" dirty="0" err="1"/>
              <a:t>kolena</a:t>
            </a:r>
            <a:r>
              <a:rPr lang="en-US" dirty="0"/>
              <a:t> se </a:t>
            </a:r>
            <a:r>
              <a:rPr lang="en-US" dirty="0" err="1" smtClean="0"/>
              <a:t>preklapaju</a:t>
            </a:r>
            <a:endParaRPr lang="sr-Latn-RS" dirty="0" smtClean="0"/>
          </a:p>
          <a:p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kolena</a:t>
            </a:r>
            <a:r>
              <a:rPr lang="en-US" dirty="0"/>
              <a:t> </a:t>
            </a:r>
            <a:r>
              <a:rPr lang="en-US" dirty="0" err="1"/>
              <a:t>sastavljena</a:t>
            </a:r>
            <a:r>
              <a:rPr lang="en-US" dirty="0"/>
              <a:t> </a:t>
            </a:r>
            <a:r>
              <a:rPr lang="en-US" dirty="0" err="1"/>
              <a:t>razmak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bi </a:t>
            </a:r>
            <a:r>
              <a:rPr lang="en-US" dirty="0" err="1"/>
              <a:t>trebao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od pet </a:t>
            </a:r>
            <a:r>
              <a:rPr lang="en-US" dirty="0" err="1" smtClean="0"/>
              <a:t>santimetara</a:t>
            </a:r>
            <a:endParaRPr lang="sr-Latn-R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se o </a:t>
            </a:r>
            <a:r>
              <a:rPr lang="en-US" dirty="0" err="1"/>
              <a:t>deformitetu</a:t>
            </a:r>
            <a:r>
              <a:rPr lang="en-US" dirty="0"/>
              <a:t>, a </a:t>
            </a:r>
            <a:r>
              <a:rPr lang="en-US" dirty="0" err="1"/>
              <a:t>ako</a:t>
            </a:r>
            <a:r>
              <a:rPr lang="en-US" dirty="0"/>
              <a:t> se ne </a:t>
            </a:r>
            <a:r>
              <a:rPr lang="en-US" dirty="0" err="1"/>
              <a:t>smanjuje</a:t>
            </a:r>
            <a:r>
              <a:rPr lang="en-US" dirty="0"/>
              <a:t> u </a:t>
            </a:r>
            <a:r>
              <a:rPr lang="en-US" dirty="0" err="1"/>
              <a:t>ležećem</a:t>
            </a:r>
            <a:r>
              <a:rPr lang="en-US" dirty="0"/>
              <a:t> </a:t>
            </a:r>
            <a:r>
              <a:rPr lang="en-US" dirty="0" err="1"/>
              <a:t>položaju</a:t>
            </a:r>
            <a:r>
              <a:rPr lang="en-US" dirty="0"/>
              <a:t> </a:t>
            </a:r>
            <a:r>
              <a:rPr lang="en-US" dirty="0" err="1"/>
              <a:t>deformitet</a:t>
            </a:r>
            <a:r>
              <a:rPr lang="en-US" dirty="0"/>
              <a:t> je </a:t>
            </a:r>
            <a:r>
              <a:rPr lang="en-US" dirty="0" err="1" smtClean="0"/>
              <a:t>fiksiran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4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523242"/>
            <a:ext cx="10058400" cy="922382"/>
          </a:xfrm>
        </p:spPr>
        <p:txBody>
          <a:bodyPr/>
          <a:lstStyle/>
          <a:p>
            <a:r>
              <a:rPr lang="sr-Latn-RS" dirty="0" smtClean="0"/>
              <a:t>Kod vežbi za korekciju ovog deformiteta, akcenat je na istezanju mišića sa unutrašnje strane natkolenice i istovremenom jačanju mišića spoljašnje strane natkolenice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72" y="2065755"/>
            <a:ext cx="3394710" cy="38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 smtClean="0"/>
              <a:t>O NOGE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deformitet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 smtClean="0"/>
              <a:t>obostran</a:t>
            </a:r>
            <a:r>
              <a:rPr lang="sr-Latn-RS" dirty="0" smtClean="0"/>
              <a:t>o</a:t>
            </a:r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urođenom</a:t>
            </a:r>
            <a:r>
              <a:rPr lang="en-US" dirty="0"/>
              <a:t> </a:t>
            </a:r>
            <a:r>
              <a:rPr lang="en-US" dirty="0" err="1"/>
              <a:t>deformitetu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 smtClean="0"/>
              <a:t>rahitisa</a:t>
            </a:r>
            <a:endParaRPr lang="sr-Latn-RS" dirty="0" smtClean="0"/>
          </a:p>
          <a:p>
            <a:r>
              <a:rPr lang="en-US" dirty="0" smtClean="0"/>
              <a:t>O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nastanu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preranog</a:t>
            </a:r>
            <a:r>
              <a:rPr lang="en-US" dirty="0"/>
              <a:t> </a:t>
            </a:r>
            <a:r>
              <a:rPr lang="en-US" dirty="0" err="1"/>
              <a:t>postavljanja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forsiranog</a:t>
            </a:r>
            <a:r>
              <a:rPr lang="en-US" dirty="0"/>
              <a:t> </a:t>
            </a:r>
            <a:r>
              <a:rPr lang="en-US" dirty="0" err="1"/>
              <a:t>hodanja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iskrive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težinom</a:t>
            </a:r>
            <a:r>
              <a:rPr lang="en-US" dirty="0"/>
              <a:t> </a:t>
            </a:r>
            <a:r>
              <a:rPr lang="en-US" dirty="0" err="1" smtClean="0"/>
              <a:t>tela</a:t>
            </a:r>
            <a:endParaRPr lang="sr-Latn-RS" dirty="0" smtClean="0"/>
          </a:p>
          <a:p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/>
              <a:t>natkolenica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potkolenica</a:t>
            </a:r>
            <a:r>
              <a:rPr lang="en-US" dirty="0"/>
              <a:t> se </a:t>
            </a:r>
            <a:r>
              <a:rPr lang="en-US" dirty="0" err="1"/>
              <a:t>krive</a:t>
            </a:r>
            <a:r>
              <a:rPr lang="en-US" dirty="0"/>
              <a:t> put </a:t>
            </a:r>
            <a:r>
              <a:rPr lang="en-US" dirty="0" err="1"/>
              <a:t>spolja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je </a:t>
            </a:r>
            <a:r>
              <a:rPr lang="en-US" dirty="0" err="1"/>
              <a:t>najveće</a:t>
            </a:r>
            <a:r>
              <a:rPr lang="en-US" dirty="0"/>
              <a:t> </a:t>
            </a:r>
            <a:r>
              <a:rPr lang="en-US" dirty="0" err="1"/>
              <a:t>iskrivljenje</a:t>
            </a:r>
            <a:r>
              <a:rPr lang="en-US" dirty="0"/>
              <a:t> u </a:t>
            </a:r>
            <a:r>
              <a:rPr lang="en-US" dirty="0" err="1"/>
              <a:t>predelu</a:t>
            </a:r>
            <a:r>
              <a:rPr lang="en-US" dirty="0"/>
              <a:t> </a:t>
            </a:r>
            <a:r>
              <a:rPr lang="en-US" dirty="0" err="1" smtClean="0"/>
              <a:t>kolena</a:t>
            </a:r>
            <a:endParaRPr lang="sr-Latn-RS" dirty="0"/>
          </a:p>
          <a:p>
            <a:r>
              <a:rPr lang="sr-Latn-RS" dirty="0" smtClean="0"/>
              <a:t>Primenom korektivnih vežbi, težimo ka jačanju mišića unutrašnje strane, a istezanju spoljašnje strane natkolenice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2031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599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Bookman Old Style</vt:lpstr>
      <vt:lpstr>Calibri</vt:lpstr>
      <vt:lpstr>Franklin Gothic Book</vt:lpstr>
      <vt:lpstr>1_RetrospectVTI</vt:lpstr>
      <vt:lpstr>KOREKTIVNA GIMNASTIKA</vt:lpstr>
      <vt:lpstr>NAPOMENA  OVA NASTAVNA JEDINICA NE ULAZI U GRADIVO ZA KOLOKVIJUM I ISPIT, ALI ĆE SE ODGOVORI NA PITANJA RAČUNATI U POENE ZA AKTIVNOSTI </vt:lpstr>
      <vt:lpstr>ISPUPČENE GRUDI </vt:lpstr>
      <vt:lpstr>PowerPoint Presentation</vt:lpstr>
      <vt:lpstr>UDUBLJENE GRUDI</vt:lpstr>
      <vt:lpstr>PowerPoint Presentation</vt:lpstr>
      <vt:lpstr>X NOGE</vt:lpstr>
      <vt:lpstr>PowerPoint Presentation</vt:lpstr>
      <vt:lpstr>O NOGE</vt:lpstr>
      <vt:lpstr>PowerPoint Presentation</vt:lpstr>
      <vt:lpstr>RAVNA STOPALA</vt:lpstr>
      <vt:lpstr>PowerPoint Presentation</vt:lpstr>
      <vt:lpstr>IZDUBLJENA STOPALA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2021-04-18T17:07:25Z</dcterms:created>
  <dcterms:modified xsi:type="dcterms:W3CDTF">2021-04-18T17:51:43Z</dcterms:modified>
</cp:coreProperties>
</file>