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Korektivna</a:t>
            </a:r>
            <a:r>
              <a:rPr lang="en-GB" dirty="0" smtClean="0"/>
              <a:t> </a:t>
            </a:r>
            <a:r>
              <a:rPr lang="en-GB" dirty="0" err="1" smtClean="0"/>
              <a:t>gimnastika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72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5097" y="426720"/>
            <a:ext cx="11094720" cy="5625737"/>
          </a:xfrm>
        </p:spPr>
        <p:txBody>
          <a:bodyPr>
            <a:normAutofit/>
          </a:bodyPr>
          <a:lstStyle/>
          <a:p>
            <a:r>
              <a:rPr lang="sr-Latn-RS" sz="3600" b="1" u="sng" dirty="0" smtClean="0"/>
              <a:t>LORDOZA</a:t>
            </a:r>
          </a:p>
          <a:p>
            <a:r>
              <a:rPr lang="en-US" dirty="0" err="1"/>
              <a:t>Lordozu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lordotično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držanje</a:t>
            </a:r>
            <a:r>
              <a:rPr lang="en-US" dirty="0"/>
              <a:t> 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prepoznati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naglašenoj</a:t>
            </a:r>
            <a:r>
              <a:rPr lang="en-US" dirty="0"/>
              <a:t> </a:t>
            </a:r>
            <a:r>
              <a:rPr lang="en-US" dirty="0" err="1"/>
              <a:t>lumbalnoj</a:t>
            </a:r>
            <a:r>
              <a:rPr lang="en-US" dirty="0"/>
              <a:t> </a:t>
            </a:r>
            <a:r>
              <a:rPr lang="en-US" dirty="0" err="1"/>
              <a:t>krivini</a:t>
            </a:r>
            <a:r>
              <a:rPr lang="en-US" dirty="0"/>
              <a:t> (</a:t>
            </a:r>
            <a:r>
              <a:rPr lang="en-US" dirty="0" err="1"/>
              <a:t>krsta</a:t>
            </a:r>
            <a:r>
              <a:rPr lang="en-US" dirty="0"/>
              <a:t>) </a:t>
            </a:r>
            <a:r>
              <a:rPr lang="en-US" dirty="0" err="1"/>
              <a:t>kičme</a:t>
            </a:r>
            <a:r>
              <a:rPr lang="en-US" dirty="0"/>
              <a:t> put </a:t>
            </a:r>
            <a:r>
              <a:rPr lang="en-US" dirty="0" err="1"/>
              <a:t>napred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opuštenim</a:t>
            </a:r>
            <a:r>
              <a:rPr lang="en-US" dirty="0"/>
              <a:t> </a:t>
            </a:r>
            <a:r>
              <a:rPr lang="en-US" dirty="0" err="1"/>
              <a:t>trbušnim</a:t>
            </a:r>
            <a:r>
              <a:rPr lang="en-US" dirty="0"/>
              <a:t> </a:t>
            </a:r>
            <a:r>
              <a:rPr lang="en-US" dirty="0" err="1" smtClean="0"/>
              <a:t>mišićima</a:t>
            </a:r>
            <a:endParaRPr lang="sr-Latn-RS" dirty="0" smtClean="0"/>
          </a:p>
          <a:p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deformitet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srećemo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gojazne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retkost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mršave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neočekivano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stomak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opuštena</a:t>
            </a:r>
            <a:r>
              <a:rPr lang="en-US" dirty="0"/>
              <a:t> </a:t>
            </a:r>
            <a:r>
              <a:rPr lang="en-US" dirty="0" err="1"/>
              <a:t>trbušna</a:t>
            </a:r>
            <a:r>
              <a:rPr lang="en-US" dirty="0"/>
              <a:t> </a:t>
            </a:r>
            <a:r>
              <a:rPr lang="en-US" dirty="0" err="1" smtClean="0"/>
              <a:t>muskulatura</a:t>
            </a:r>
            <a:endParaRPr lang="sr-Latn-RS" dirty="0" smtClean="0"/>
          </a:p>
          <a:p>
            <a:r>
              <a:rPr lang="sr-Latn-RS" dirty="0" smtClean="0"/>
              <a:t>osobe sa lordotičnim držanjem treba da primene vežbe jačanja mišića stomačne regije, a istezanje i opuštanje mišića donjeg dela leđa koji su previše opterećeni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8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8" y="793738"/>
            <a:ext cx="5545291" cy="46404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2" y="793738"/>
            <a:ext cx="4537602" cy="540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40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8011" y="461554"/>
            <a:ext cx="11434355" cy="5913120"/>
          </a:xfrm>
        </p:spPr>
        <p:txBody>
          <a:bodyPr>
            <a:normAutofit/>
          </a:bodyPr>
          <a:lstStyle/>
          <a:p>
            <a:r>
              <a:rPr lang="sr-Latn-RS" sz="3600" b="1" u="sng" dirty="0" smtClean="0"/>
              <a:t>SKOLIOZA</a:t>
            </a:r>
          </a:p>
          <a:p>
            <a:r>
              <a:rPr lang="en-US" dirty="0" err="1"/>
              <a:t>Skolioza</a:t>
            </a:r>
            <a:r>
              <a:rPr lang="en-US" dirty="0"/>
              <a:t> je </a:t>
            </a:r>
            <a:r>
              <a:rPr lang="en-US" dirty="0" err="1"/>
              <a:t>poremećaj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uzrokuje</a:t>
            </a:r>
            <a:r>
              <a:rPr lang="en-US" dirty="0"/>
              <a:t> </a:t>
            </a:r>
            <a:r>
              <a:rPr lang="en-US" dirty="0" err="1"/>
              <a:t>abnormalno</a:t>
            </a:r>
            <a:r>
              <a:rPr lang="en-US" dirty="0"/>
              <a:t> </a:t>
            </a:r>
            <a:r>
              <a:rPr lang="en-US" dirty="0" err="1"/>
              <a:t>krivljenje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desnu</a:t>
            </a:r>
            <a:r>
              <a:rPr lang="en-US" dirty="0"/>
              <a:t> </a:t>
            </a:r>
            <a:r>
              <a:rPr lang="en-US" dirty="0" err="1"/>
              <a:t>stranu</a:t>
            </a:r>
            <a:r>
              <a:rPr lang="en-US" dirty="0"/>
              <a:t> </a:t>
            </a:r>
            <a:r>
              <a:rPr lang="en-US" dirty="0" err="1"/>
              <a:t>tela</a:t>
            </a:r>
            <a:r>
              <a:rPr lang="en-US" dirty="0"/>
              <a:t> </a:t>
            </a:r>
            <a:r>
              <a:rPr lang="en-US" dirty="0" err="1"/>
              <a:t>pacijenata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grudni</a:t>
            </a:r>
            <a:r>
              <a:rPr lang="en-US" dirty="0"/>
              <a:t> </a:t>
            </a:r>
            <a:r>
              <a:rPr lang="en-US" dirty="0" err="1"/>
              <a:t>koš</a:t>
            </a:r>
            <a:r>
              <a:rPr lang="en-US" dirty="0"/>
              <a:t> </a:t>
            </a:r>
            <a:r>
              <a:rPr lang="en-US" dirty="0" err="1"/>
              <a:t>gubi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simetričnosti</a:t>
            </a:r>
            <a:r>
              <a:rPr lang="en-US" dirty="0"/>
              <a:t>.</a:t>
            </a:r>
          </a:p>
          <a:p>
            <a:r>
              <a:rPr lang="en-US" dirty="0" err="1"/>
              <a:t>Kosti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skolioze</a:t>
            </a:r>
            <a:r>
              <a:rPr lang="en-US" dirty="0"/>
              <a:t>, </a:t>
            </a:r>
            <a:r>
              <a:rPr lang="en-US" dirty="0" err="1"/>
              <a:t>okreću</a:t>
            </a:r>
            <a:r>
              <a:rPr lang="en-US" dirty="0"/>
              <a:t> se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, </a:t>
            </a:r>
            <a:r>
              <a:rPr lang="en-US" dirty="0" err="1"/>
              <a:t>formirajući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,,C” </a:t>
            </a:r>
            <a:r>
              <a:rPr lang="en-US" dirty="0" err="1"/>
              <a:t>ili</a:t>
            </a:r>
            <a:r>
              <a:rPr lang="en-US" dirty="0"/>
              <a:t> ,,S” u </a:t>
            </a:r>
            <a:r>
              <a:rPr lang="en-US" dirty="0" err="1"/>
              <a:t>kičmenom</a:t>
            </a:r>
            <a:r>
              <a:rPr lang="en-US" dirty="0"/>
              <a:t> </a:t>
            </a:r>
            <a:r>
              <a:rPr lang="en-US" dirty="0" err="1"/>
              <a:t>stubu</a:t>
            </a:r>
            <a:r>
              <a:rPr lang="en-US" dirty="0"/>
              <a:t>.</a:t>
            </a:r>
          </a:p>
          <a:p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skolioza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 </a:t>
            </a:r>
            <a:r>
              <a:rPr lang="en-US" dirty="0" err="1"/>
              <a:t>pogorša</a:t>
            </a:r>
            <a:r>
              <a:rPr lang="en-US" dirty="0"/>
              <a:t>,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do </a:t>
            </a:r>
            <a:r>
              <a:rPr lang="en-US" dirty="0" err="1"/>
              <a:t>rotacije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. </a:t>
            </a:r>
            <a:r>
              <a:rPr lang="en-US" dirty="0" err="1"/>
              <a:t>Teži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izazvati</a:t>
            </a:r>
            <a:r>
              <a:rPr lang="en-US" dirty="0"/>
              <a:t> </a:t>
            </a:r>
            <a:r>
              <a:rPr lang="sr-Latn-RS" dirty="0" smtClean="0"/>
              <a:t>bolove u leđima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disanjem</a:t>
            </a:r>
            <a:endParaRPr lang="sr-Latn-RS" dirty="0"/>
          </a:p>
          <a:p>
            <a:r>
              <a:rPr lang="pl-PL" dirty="0"/>
              <a:t>Ona najčešće nastaje nepravilnim držanjem i jačanjem samo jedne strane </a:t>
            </a:r>
            <a:r>
              <a:rPr lang="pl-PL" dirty="0" smtClean="0"/>
              <a:t>tela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20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6091" y="365760"/>
            <a:ext cx="11530149" cy="6200503"/>
          </a:xfrm>
        </p:spPr>
        <p:txBody>
          <a:bodyPr>
            <a:normAutofit/>
          </a:bodyPr>
          <a:lstStyle/>
          <a:p>
            <a:r>
              <a:rPr lang="sr-Latn-RS" dirty="0" smtClean="0"/>
              <a:t>Tri glavne vrste skolioze</a:t>
            </a:r>
          </a:p>
          <a:p>
            <a:pPr lvl="1"/>
            <a:r>
              <a:rPr lang="en-US" b="1" dirty="0" err="1"/>
              <a:t>Funkcionalna</a:t>
            </a:r>
            <a:r>
              <a:rPr lang="en-US" b="1" dirty="0"/>
              <a:t> </a:t>
            </a:r>
            <a:r>
              <a:rPr lang="en-US" b="1" dirty="0" err="1" smtClean="0"/>
              <a:t>skolioza</a:t>
            </a:r>
            <a:endParaRPr lang="sr-Latn-RS" b="1" dirty="0"/>
          </a:p>
          <a:p>
            <a:pPr lvl="2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tip </a:t>
            </a:r>
            <a:r>
              <a:rPr lang="en-US" dirty="0" err="1"/>
              <a:t>skolioze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je </a:t>
            </a:r>
            <a:r>
              <a:rPr lang="en-US" dirty="0" err="1"/>
              <a:t>kičmeni</a:t>
            </a:r>
            <a:r>
              <a:rPr lang="en-US" dirty="0"/>
              <a:t> stub </a:t>
            </a:r>
            <a:r>
              <a:rPr lang="en-US" dirty="0" err="1"/>
              <a:t>normalan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do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preterane</a:t>
            </a:r>
            <a:r>
              <a:rPr lang="en-US" dirty="0"/>
              <a:t> </a:t>
            </a:r>
            <a:r>
              <a:rPr lang="en-US" dirty="0" err="1"/>
              <a:t>krivine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problem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 u </a:t>
            </a:r>
            <a:r>
              <a:rPr lang="en-US" dirty="0" err="1"/>
              <a:t>telu</a:t>
            </a:r>
            <a:r>
              <a:rPr lang="en-US" dirty="0"/>
              <a:t> </a:t>
            </a:r>
            <a:r>
              <a:rPr lang="en-US" dirty="0" err="1" smtClean="0"/>
              <a:t>pacijenta</a:t>
            </a:r>
            <a:endParaRPr lang="sr-Latn-RS" dirty="0" smtClean="0"/>
          </a:p>
          <a:p>
            <a:pPr lvl="1"/>
            <a:r>
              <a:rPr lang="en-US" b="1" dirty="0" err="1"/>
              <a:t>Neuromuskularna</a:t>
            </a:r>
            <a:r>
              <a:rPr lang="en-US" b="1" dirty="0"/>
              <a:t> </a:t>
            </a:r>
            <a:r>
              <a:rPr lang="en-US" b="1" dirty="0" err="1"/>
              <a:t>skolioza</a:t>
            </a:r>
            <a:endParaRPr lang="en-US" b="1" dirty="0"/>
          </a:p>
          <a:p>
            <a:pPr lvl="2"/>
            <a:r>
              <a:rPr lang="en-US" dirty="0"/>
              <a:t>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skolioze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 smtClean="0"/>
              <a:t>pršljenova</a:t>
            </a:r>
            <a:endParaRPr lang="sr-Latn-RS" dirty="0" smtClean="0"/>
          </a:p>
          <a:p>
            <a:pPr lvl="2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tip </a:t>
            </a:r>
            <a:r>
              <a:rPr lang="en-US" dirty="0" err="1"/>
              <a:t>skolioze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kost</a:t>
            </a:r>
            <a:r>
              <a:rPr lang="en-US" dirty="0"/>
              <a:t> ne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 smtClean="0"/>
              <a:t>dovoljno</a:t>
            </a:r>
            <a:endParaRPr lang="sr-Latn-RS" dirty="0"/>
          </a:p>
          <a:p>
            <a:pPr lvl="2"/>
            <a:r>
              <a:rPr lang="en-US" dirty="0"/>
              <a:t>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pacijenata</a:t>
            </a:r>
            <a:r>
              <a:rPr lang="en-US" dirty="0"/>
              <a:t> se </a:t>
            </a:r>
            <a:r>
              <a:rPr lang="en-US" dirty="0" err="1"/>
              <a:t>susrećemo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dugom</a:t>
            </a:r>
            <a:r>
              <a:rPr lang="en-US" dirty="0"/>
              <a:t> </a:t>
            </a:r>
            <a:r>
              <a:rPr lang="en-US" dirty="0" err="1"/>
              <a:t>krivinom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“C”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 </a:t>
            </a:r>
            <a:r>
              <a:rPr lang="en-US" dirty="0" err="1"/>
              <a:t>mišiće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kičmeni</a:t>
            </a:r>
            <a:r>
              <a:rPr lang="en-US" dirty="0"/>
              <a:t> stub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telo</a:t>
            </a:r>
            <a:r>
              <a:rPr lang="en-US" dirty="0"/>
              <a:t> u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pravilnom</a:t>
            </a:r>
            <a:r>
              <a:rPr lang="en-US" dirty="0"/>
              <a:t> </a:t>
            </a:r>
            <a:r>
              <a:rPr lang="en-US" dirty="0" err="1" smtClean="0"/>
              <a:t>položaju</a:t>
            </a:r>
            <a:endParaRPr lang="sr-Latn-RS" dirty="0" smtClean="0"/>
          </a:p>
          <a:p>
            <a:pPr lvl="1"/>
            <a:r>
              <a:rPr lang="en-US" b="1" dirty="0" err="1"/>
              <a:t>Degenerativna</a:t>
            </a:r>
            <a:r>
              <a:rPr lang="en-US" b="1" dirty="0"/>
              <a:t> </a:t>
            </a:r>
            <a:r>
              <a:rPr lang="en-US" b="1" dirty="0" err="1" smtClean="0"/>
              <a:t>skolioza</a:t>
            </a:r>
            <a:endParaRPr lang="sr-Latn-RS" b="1" dirty="0"/>
          </a:p>
          <a:p>
            <a:pPr lvl="2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tip </a:t>
            </a:r>
            <a:r>
              <a:rPr lang="en-US" dirty="0" err="1"/>
              <a:t>skolioze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starijih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uzrokuju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artritis</a:t>
            </a:r>
            <a:r>
              <a:rPr lang="en-US" dirty="0"/>
              <a:t>, </a:t>
            </a:r>
            <a:r>
              <a:rPr lang="en-US" dirty="0" err="1"/>
              <a:t>poznat</a:t>
            </a:r>
            <a:r>
              <a:rPr lang="en-US" dirty="0"/>
              <a:t> pod </a:t>
            </a:r>
            <a:r>
              <a:rPr lang="en-US" dirty="0" err="1"/>
              <a:t>nazivom</a:t>
            </a:r>
            <a:r>
              <a:rPr lang="en-US" dirty="0"/>
              <a:t> </a:t>
            </a:r>
            <a:r>
              <a:rPr lang="sr-Latn-RS" dirty="0" smtClean="0"/>
              <a:t>SPONDILOZA</a:t>
            </a:r>
            <a:endParaRPr lang="en-US" dirty="0"/>
          </a:p>
          <a:p>
            <a:pPr lvl="2"/>
            <a:r>
              <a:rPr lang="en-US" dirty="0" err="1"/>
              <a:t>Takvo</a:t>
            </a:r>
            <a:r>
              <a:rPr lang="en-US" dirty="0"/>
              <a:t> </a:t>
            </a:r>
            <a:r>
              <a:rPr lang="en-US" dirty="0" err="1"/>
              <a:t>slabljenje</a:t>
            </a:r>
            <a:r>
              <a:rPr lang="en-US" dirty="0"/>
              <a:t> </a:t>
            </a:r>
            <a:r>
              <a:rPr lang="en-US" dirty="0" err="1"/>
              <a:t>ligamenata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vezivnog</a:t>
            </a:r>
            <a:r>
              <a:rPr lang="en-US" dirty="0"/>
              <a:t> </a:t>
            </a:r>
            <a:r>
              <a:rPr lang="en-US" dirty="0" err="1"/>
              <a:t>tkiva</a:t>
            </a:r>
            <a:r>
              <a:rPr lang="en-US" dirty="0"/>
              <a:t> u </a:t>
            </a:r>
            <a:r>
              <a:rPr lang="en-US" dirty="0" err="1"/>
              <a:t>kombinaciji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promenama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međupršljenskim</a:t>
            </a:r>
            <a:r>
              <a:rPr lang="en-US" dirty="0"/>
              <a:t> </a:t>
            </a:r>
            <a:r>
              <a:rPr lang="en-US" dirty="0" err="1"/>
              <a:t>diskovima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pacijenata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preterane</a:t>
            </a:r>
            <a:r>
              <a:rPr lang="en-US" dirty="0"/>
              <a:t> </a:t>
            </a:r>
            <a:r>
              <a:rPr lang="en-US" dirty="0" err="1"/>
              <a:t>krivine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 smtClean="0"/>
              <a:t>stuba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sr-Latn-R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799" y="330926"/>
            <a:ext cx="11713029" cy="6287588"/>
          </a:xfrm>
        </p:spPr>
        <p:txBody>
          <a:bodyPr/>
          <a:lstStyle/>
          <a:p>
            <a:r>
              <a:rPr lang="sr-Latn-RS" dirty="0" smtClean="0"/>
              <a:t>Lečenje skolioze – zbog veće jačine mišića jedne strane leđa, kroz vežbe za korekciju skolioze, treba jačati slabiju stranu, odnosno stranu ka kojoj je okrenuto udubljenje iskrivljene kičme i na taj način dovesti kičmeni stub u ravan, pravilan položaj</a:t>
            </a:r>
          </a:p>
          <a:p>
            <a:r>
              <a:rPr lang="sr-Latn-RS" dirty="0" smtClean="0"/>
              <a:t>Istovremeno treba opuštati mišiće suprotne strane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3474720"/>
            <a:ext cx="3665410" cy="2705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834" y="2493645"/>
            <a:ext cx="731520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39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34802" y="381538"/>
            <a:ext cx="11356604" cy="6115056"/>
          </a:xfrm>
        </p:spPr>
        <p:txBody>
          <a:bodyPr>
            <a:normAutofit/>
          </a:bodyPr>
          <a:lstStyle/>
          <a:p>
            <a:r>
              <a:rPr lang="sr-Latn-RS" sz="3600" b="1" u="sng" dirty="0" smtClean="0"/>
              <a:t>KIFOLORDOZA</a:t>
            </a:r>
          </a:p>
          <a:p>
            <a:r>
              <a:rPr lang="sr-Latn-RS" dirty="0" smtClean="0"/>
              <a:t>KIFOLORDOZA NE SPADA U STANDARDNU PODELU TELESNIH DEFORMITETA</a:t>
            </a:r>
          </a:p>
          <a:p>
            <a:r>
              <a:rPr lang="sr-Latn-RS" dirty="0" smtClean="0"/>
              <a:t>KAKO SAM NAZIV KAŽE, PREDSTAVLJA KOMBINACIJU DVA DEFORMITETA – KIFOZE I LORDOZE</a:t>
            </a:r>
          </a:p>
          <a:p>
            <a:r>
              <a:rPr lang="sr-Latn-RS" dirty="0" smtClean="0"/>
              <a:t>ZBOG JAČE IZRAŽENOSTI JEDNOG DEFORMITETA, JAVLJA SE KOMPENZACIJA U MIŠIĆIMA DA BI SE ODRŽALO NORMALNO FUNKCIONISANJE I NA TAJ NAČIN SE JAVLJA I DRUGI DEFORMITET</a:t>
            </a:r>
          </a:p>
          <a:p>
            <a:r>
              <a:rPr lang="sr-Latn-RS" dirty="0" smtClean="0"/>
              <a:t>KOREKCIJA OVOG DEFORMITETA SE RADI KAO I KOREKCIJA KIFOZE I LORDOZE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4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RS" b="1" u="sng" dirty="0" smtClean="0"/>
              <a:t>ZADACI</a:t>
            </a:r>
          </a:p>
          <a:p>
            <a:pPr lvl="1"/>
            <a:r>
              <a:rPr lang="sr-Latn-RS" dirty="0" smtClean="0"/>
              <a:t>ŠTA SU POSTURALNI DEFORMITETI?</a:t>
            </a:r>
          </a:p>
          <a:p>
            <a:pPr lvl="1"/>
            <a:r>
              <a:rPr lang="sr-Latn-RS" smtClean="0"/>
              <a:t>NA KOJI NAČIN SE ISPRAVLJAJU POSTURALNI DEFORMITETI?</a:t>
            </a:r>
            <a:endParaRPr lang="sr-Latn-RS" dirty="0" smtClean="0"/>
          </a:p>
          <a:p>
            <a:pPr lvl="1"/>
            <a:r>
              <a:rPr lang="sr-Latn-RS" dirty="0" smtClean="0"/>
              <a:t>KOJI SE DEFORMITETI JAVLJAJU U PREDELU TRUPA?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9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7680" y="566058"/>
            <a:ext cx="11338560" cy="5869576"/>
          </a:xfrm>
        </p:spPr>
        <p:txBody>
          <a:bodyPr/>
          <a:lstStyle/>
          <a:p>
            <a:r>
              <a:rPr lang="en-GB" sz="3600" b="1" dirty="0" smtClean="0"/>
              <a:t>NAPOMENA</a:t>
            </a:r>
          </a:p>
          <a:p>
            <a:endParaRPr lang="en-GB" sz="3600" b="1" dirty="0"/>
          </a:p>
          <a:p>
            <a:pPr marL="0" indent="0">
              <a:buNone/>
            </a:pPr>
            <a:r>
              <a:rPr lang="en-GB" sz="3600" dirty="0" smtClean="0"/>
              <a:t>OVA NASTAVNA JEDINICA NE ULAZI U</a:t>
            </a:r>
            <a:r>
              <a:rPr lang="sr-Latn-RS" sz="3600" dirty="0" smtClean="0"/>
              <a:t> GRADIVO ZA KOLOKVIJUM I ISPIT, ALI ĆE SE ODGOVORI NA PITANJA RAČUNATI U POENE ZA AKTIVNOSTI</a:t>
            </a:r>
            <a:endParaRPr lang="en-GB" sz="3600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838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9965" y="339634"/>
            <a:ext cx="11625943" cy="6252755"/>
          </a:xfrm>
        </p:spPr>
        <p:txBody>
          <a:bodyPr/>
          <a:lstStyle/>
          <a:p>
            <a:r>
              <a:rPr lang="en-US" b="1" dirty="0" err="1"/>
              <a:t>Korektivna</a:t>
            </a:r>
            <a:r>
              <a:rPr lang="en-US" b="1" dirty="0"/>
              <a:t> </a:t>
            </a:r>
            <a:r>
              <a:rPr lang="en-US" b="1" dirty="0" err="1"/>
              <a:t>gimnastika</a:t>
            </a:r>
            <a:r>
              <a:rPr lang="en-US" dirty="0"/>
              <a:t> 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vežbi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prevencije</a:t>
            </a:r>
            <a:r>
              <a:rPr lang="en-US" dirty="0"/>
              <a:t> (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korekcije</a:t>
            </a:r>
            <a:r>
              <a:rPr lang="en-US" dirty="0"/>
              <a:t> </a:t>
            </a:r>
            <a:r>
              <a:rPr lang="sr-Latn-RS" dirty="0" smtClean="0"/>
              <a:t>posturalnih deformiteta</a:t>
            </a:r>
          </a:p>
          <a:p>
            <a:r>
              <a:rPr lang="en-US" dirty="0" err="1"/>
              <a:t>korektivna</a:t>
            </a:r>
            <a:r>
              <a:rPr lang="en-US" dirty="0"/>
              <a:t> </a:t>
            </a:r>
            <a:r>
              <a:rPr lang="en-US" dirty="0" err="1"/>
              <a:t>gimnastika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fizičku</a:t>
            </a:r>
            <a:r>
              <a:rPr lang="en-US" dirty="0"/>
              <a:t> </a:t>
            </a:r>
            <a:r>
              <a:rPr lang="en-US" dirty="0" err="1"/>
              <a:t>vežbu</a:t>
            </a:r>
            <a:r>
              <a:rPr lang="en-US" dirty="0"/>
              <a:t> u </a:t>
            </a:r>
            <a:r>
              <a:rPr lang="en-US" dirty="0" err="1"/>
              <a:t>medicinske</a:t>
            </a:r>
            <a:r>
              <a:rPr lang="en-US" dirty="0"/>
              <a:t> (</a:t>
            </a:r>
            <a:r>
              <a:rPr lang="en-US" dirty="0" err="1"/>
              <a:t>terapijske</a:t>
            </a:r>
            <a:r>
              <a:rPr lang="en-US" dirty="0"/>
              <a:t>) </a:t>
            </a:r>
            <a:r>
              <a:rPr lang="en-US" dirty="0" err="1" smtClean="0"/>
              <a:t>svrhe</a:t>
            </a:r>
            <a:endParaRPr lang="sr-Latn-RS" dirty="0" smtClean="0"/>
          </a:p>
          <a:p>
            <a:r>
              <a:rPr lang="en-US" dirty="0" err="1" smtClean="0"/>
              <a:t>Vežbe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primenjuju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korektivne</a:t>
            </a:r>
            <a:r>
              <a:rPr lang="en-US" dirty="0"/>
              <a:t> </a:t>
            </a:r>
            <a:r>
              <a:rPr lang="en-US" dirty="0" err="1"/>
              <a:t>gimnastike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vežbe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istezan</a:t>
            </a:r>
            <a:r>
              <a:rPr lang="sr-Latn-RS" dirty="0" smtClean="0"/>
              <a:t>ja</a:t>
            </a:r>
          </a:p>
          <a:p>
            <a:r>
              <a:rPr lang="sr-Latn-RS" dirty="0" smtClean="0"/>
              <a:t>Posturalnim deformitetima možemo nazvati sva odstupanja od normalne posturalne pozicije</a:t>
            </a:r>
          </a:p>
          <a:p>
            <a:r>
              <a:rPr lang="sr-Latn-RS" dirty="0" smtClean="0"/>
              <a:t>Zdrava posturalna pozicija podrazumeva dobro položena i stabilna stopala i skočne zglobove, dovoljnu stabilnost kolena, pokretljivost kuka i dobru pokretljivost ramenog pojasa i glave</a:t>
            </a:r>
          </a:p>
        </p:txBody>
      </p:sp>
    </p:spTree>
    <p:extLst>
      <p:ext uri="{BB962C8B-B14F-4D97-AF65-F5344CB8AC3E}">
        <p14:creationId xmlns:p14="http://schemas.microsoft.com/office/powerpoint/2010/main" val="141368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19" y="642665"/>
            <a:ext cx="3230115" cy="5340457"/>
          </a:xfrm>
        </p:spPr>
      </p:pic>
      <p:sp>
        <p:nvSpPr>
          <p:cNvPr id="5" name="TextBox 4"/>
          <p:cNvSpPr txBox="1"/>
          <p:nvPr/>
        </p:nvSpPr>
        <p:spPr>
          <a:xfrm>
            <a:off x="931817" y="5876832"/>
            <a:ext cx="4136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DELOVI KIČMENOG STUBA I NJIHOV PRAVILAN POLOŽAJ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388" y="1185727"/>
            <a:ext cx="6063870" cy="322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8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5097" y="365760"/>
            <a:ext cx="11129554" cy="6104709"/>
          </a:xfrm>
        </p:spPr>
        <p:txBody>
          <a:bodyPr/>
          <a:lstStyle/>
          <a:p>
            <a:r>
              <a:rPr lang="sr-Latn-RS" dirty="0" smtClean="0"/>
              <a:t>PRAVILNOM POSTURALNOM STATUSU SE TREBA POSVETITI JOŠ OD PREDŠKOLSKOG UZRASTA, JER ŠTO SE PRE USPOSTAVI PRAVILNO DRŽANJE TELA, TO ĆE RAZVOJ DETETA BITI PRAVILNIJI</a:t>
            </a:r>
          </a:p>
          <a:p>
            <a:r>
              <a:rPr lang="en-US" dirty="0"/>
              <a:t>Na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sprovedeno</a:t>
            </a:r>
            <a:r>
              <a:rPr lang="en-US" dirty="0"/>
              <a:t> je </a:t>
            </a:r>
            <a:r>
              <a:rPr lang="en-US" dirty="0" err="1"/>
              <a:t>istraživanje</a:t>
            </a:r>
            <a:r>
              <a:rPr lang="en-US" dirty="0"/>
              <a:t> u </a:t>
            </a:r>
            <a:r>
              <a:rPr lang="en-US" dirty="0" err="1"/>
              <a:t>predškolskim</a:t>
            </a:r>
            <a:r>
              <a:rPr lang="en-US" dirty="0"/>
              <a:t> </a:t>
            </a:r>
            <a:r>
              <a:rPr lang="en-US" dirty="0" err="1" smtClean="0"/>
              <a:t>ustanovama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uzorku</a:t>
            </a:r>
            <a:r>
              <a:rPr lang="en-US" dirty="0"/>
              <a:t> od 423 </a:t>
            </a:r>
            <a:r>
              <a:rPr lang="en-US" dirty="0" err="1"/>
              <a:t>ispitanika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, </a:t>
            </a:r>
            <a:r>
              <a:rPr lang="en-US" dirty="0" err="1"/>
              <a:t>uzrasta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 smtClean="0"/>
              <a:t>godina</a:t>
            </a:r>
            <a:endParaRPr lang="sr-Latn-RS" dirty="0" smtClean="0"/>
          </a:p>
          <a:p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postavljenog</a:t>
            </a:r>
            <a:r>
              <a:rPr lang="en-US" dirty="0"/>
              <a:t> </a:t>
            </a:r>
            <a:r>
              <a:rPr lang="en-US" dirty="0" err="1"/>
              <a:t>cilja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,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pokazali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odstupanja</a:t>
            </a:r>
            <a:r>
              <a:rPr lang="en-US" dirty="0"/>
              <a:t> od </a:t>
            </a:r>
            <a:r>
              <a:rPr lang="en-US" dirty="0" err="1"/>
              <a:t>normalnog</a:t>
            </a:r>
            <a:r>
              <a:rPr lang="en-US" dirty="0"/>
              <a:t> </a:t>
            </a:r>
            <a:r>
              <a:rPr lang="en-US" dirty="0" err="1"/>
              <a:t>posturalnog</a:t>
            </a:r>
            <a:r>
              <a:rPr lang="en-US" dirty="0"/>
              <a:t> </a:t>
            </a:r>
            <a:r>
              <a:rPr lang="en-US" dirty="0" err="1"/>
              <a:t>statusa</a:t>
            </a:r>
            <a:r>
              <a:rPr lang="en-US" dirty="0"/>
              <a:t> </a:t>
            </a:r>
            <a:r>
              <a:rPr lang="en-US" dirty="0" err="1"/>
              <a:t>prisutna</a:t>
            </a:r>
            <a:r>
              <a:rPr lang="en-US" dirty="0"/>
              <a:t> u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 smtClean="0"/>
              <a:t>procentu</a:t>
            </a:r>
            <a:endParaRPr lang="sr-Latn-RS" dirty="0" smtClean="0"/>
          </a:p>
          <a:p>
            <a:r>
              <a:rPr lang="en-US" dirty="0"/>
              <a:t>U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ranom</a:t>
            </a:r>
            <a:r>
              <a:rPr lang="en-US" dirty="0"/>
              <a:t> </a:t>
            </a:r>
            <a:r>
              <a:rPr lang="en-US" dirty="0" err="1"/>
              <a:t>uzrasnom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</a:t>
            </a:r>
            <a:r>
              <a:rPr lang="en-US" dirty="0" err="1"/>
              <a:t>uočeno</a:t>
            </a:r>
            <a:r>
              <a:rPr lang="en-US" dirty="0"/>
              <a:t> je da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ispitivane</a:t>
            </a:r>
            <a:r>
              <a:rPr lang="en-US" dirty="0"/>
              <a:t> </a:t>
            </a:r>
            <a:r>
              <a:rPr lang="en-US" dirty="0" err="1"/>
              <a:t>populacije</a:t>
            </a:r>
            <a:r>
              <a:rPr lang="en-US" dirty="0"/>
              <a:t> </a:t>
            </a:r>
            <a:r>
              <a:rPr lang="en-US" dirty="0" err="1"/>
              <a:t>procentualno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identifikovanog</a:t>
            </a:r>
            <a:r>
              <a:rPr lang="en-US" dirty="0"/>
              <a:t> </a:t>
            </a:r>
            <a:r>
              <a:rPr lang="en-US" dirty="0" err="1"/>
              <a:t>odstupanja</a:t>
            </a:r>
            <a:r>
              <a:rPr lang="en-US" dirty="0"/>
              <a:t> od </a:t>
            </a:r>
            <a:r>
              <a:rPr lang="en-US" dirty="0" err="1"/>
              <a:t>normalnog</a:t>
            </a:r>
            <a:r>
              <a:rPr lang="en-US" dirty="0"/>
              <a:t> </a:t>
            </a:r>
            <a:r>
              <a:rPr lang="en-US" dirty="0" err="1"/>
              <a:t>posturalnog</a:t>
            </a:r>
            <a:r>
              <a:rPr lang="en-US" dirty="0"/>
              <a:t> </a:t>
            </a:r>
            <a:r>
              <a:rPr lang="en-US" dirty="0" err="1"/>
              <a:t>statusa</a:t>
            </a:r>
            <a:r>
              <a:rPr lang="en-US" dirty="0"/>
              <a:t> </a:t>
            </a:r>
            <a:r>
              <a:rPr lang="en-US" dirty="0" err="1"/>
              <a:t>kičmenog</a:t>
            </a:r>
            <a:r>
              <a:rPr lang="en-US" dirty="0"/>
              <a:t> </a:t>
            </a:r>
            <a:r>
              <a:rPr lang="en-US" dirty="0" err="1" smtClean="0"/>
              <a:t>stuba</a:t>
            </a:r>
            <a:r>
              <a:rPr lang="sr-Latn-R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347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4469" y="461554"/>
            <a:ext cx="11477897" cy="5939246"/>
          </a:xfrm>
        </p:spPr>
        <p:txBody>
          <a:bodyPr/>
          <a:lstStyle/>
          <a:p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neophodnost</a:t>
            </a:r>
            <a:r>
              <a:rPr lang="en-US" dirty="0"/>
              <a:t> </a:t>
            </a:r>
            <a:r>
              <a:rPr lang="en-US" dirty="0" err="1"/>
              <a:t>ranog</a:t>
            </a:r>
            <a:r>
              <a:rPr lang="en-US" dirty="0"/>
              <a:t> </a:t>
            </a:r>
            <a:r>
              <a:rPr lang="en-US" dirty="0" err="1"/>
              <a:t>uključivanja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</a:t>
            </a:r>
            <a:r>
              <a:rPr lang="en-US" dirty="0" err="1"/>
              <a:t>predškolskog</a:t>
            </a:r>
            <a:r>
              <a:rPr lang="en-US" dirty="0"/>
              <a:t> </a:t>
            </a:r>
            <a:r>
              <a:rPr lang="en-US" dirty="0" err="1"/>
              <a:t>uzrasta</a:t>
            </a:r>
            <a:r>
              <a:rPr lang="en-US" dirty="0"/>
              <a:t> u </a:t>
            </a:r>
            <a:r>
              <a:rPr lang="en-US" dirty="0" err="1"/>
              <a:t>organizovani</a:t>
            </a:r>
            <a:r>
              <a:rPr lang="en-US" dirty="0"/>
              <a:t> </a:t>
            </a:r>
            <a:r>
              <a:rPr lang="en-US" dirty="0" err="1"/>
              <a:t>korektivni</a:t>
            </a:r>
            <a:r>
              <a:rPr lang="en-US" dirty="0"/>
              <a:t> </a:t>
            </a:r>
            <a:r>
              <a:rPr lang="en-US" dirty="0" err="1" smtClean="0"/>
              <a:t>tretman</a:t>
            </a:r>
            <a:endParaRPr lang="sr-Latn-RS" dirty="0" smtClean="0"/>
          </a:p>
          <a:p>
            <a:r>
              <a:rPr lang="en-US" dirty="0" err="1" smtClean="0"/>
              <a:t>Implementiranje</a:t>
            </a:r>
            <a:r>
              <a:rPr lang="en-US" dirty="0" smtClean="0"/>
              <a:t> </a:t>
            </a:r>
            <a:r>
              <a:rPr lang="en-US" dirty="0" err="1"/>
              <a:t>korektivnog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u program </a:t>
            </a:r>
            <a:r>
              <a:rPr lang="en-US" dirty="0" err="1"/>
              <a:t>dnevnih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predškolske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bi </a:t>
            </a:r>
            <a:r>
              <a:rPr lang="en-US" dirty="0" err="1"/>
              <a:t>doprineo</a:t>
            </a:r>
            <a:r>
              <a:rPr lang="en-US" dirty="0"/>
              <a:t> </a:t>
            </a:r>
            <a:r>
              <a:rPr lang="en-US" dirty="0" err="1"/>
              <a:t>predupređenju</a:t>
            </a:r>
            <a:r>
              <a:rPr lang="en-US" dirty="0"/>
              <a:t> </a:t>
            </a:r>
            <a:r>
              <a:rPr lang="en-US" dirty="0" err="1"/>
              <a:t>funkcionalnih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prerastanju</a:t>
            </a:r>
            <a:r>
              <a:rPr lang="en-US" dirty="0"/>
              <a:t> (u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kasnijem</a:t>
            </a:r>
            <a:r>
              <a:rPr lang="en-US" dirty="0"/>
              <a:t> </a:t>
            </a:r>
            <a:r>
              <a:rPr lang="en-US" dirty="0" err="1"/>
              <a:t>uzrastu</a:t>
            </a:r>
            <a:r>
              <a:rPr lang="en-US" dirty="0"/>
              <a:t>) u </a:t>
            </a:r>
            <a:r>
              <a:rPr lang="en-US" dirty="0" err="1"/>
              <a:t>strukturalne</a:t>
            </a:r>
            <a:r>
              <a:rPr lang="en-US" dirty="0"/>
              <a:t> </a:t>
            </a:r>
            <a:r>
              <a:rPr lang="en-US" dirty="0" err="1" smtClean="0"/>
              <a:t>poremećaje</a:t>
            </a:r>
            <a:endParaRPr lang="sr-Latn-RS" dirty="0" smtClean="0"/>
          </a:p>
          <a:p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kičma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normalne</a:t>
            </a:r>
            <a:r>
              <a:rPr lang="en-US" dirty="0"/>
              <a:t>, </a:t>
            </a:r>
            <a:r>
              <a:rPr lang="en-US" dirty="0" err="1"/>
              <a:t>fiziološke</a:t>
            </a:r>
            <a:r>
              <a:rPr lang="en-US" dirty="0"/>
              <a:t> </a:t>
            </a:r>
            <a:r>
              <a:rPr lang="en-US" dirty="0" err="1"/>
              <a:t>krivine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17 puta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 smtClean="0"/>
              <a:t>opterećenje</a:t>
            </a:r>
            <a:endParaRPr lang="sr-Latn-RS" dirty="0" smtClean="0"/>
          </a:p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rođenju</a:t>
            </a:r>
            <a:r>
              <a:rPr lang="en-US" dirty="0"/>
              <a:t> </a:t>
            </a:r>
            <a:r>
              <a:rPr lang="en-US" dirty="0" err="1"/>
              <a:t>deteta</a:t>
            </a:r>
            <a:r>
              <a:rPr lang="en-US" dirty="0"/>
              <a:t>, </a:t>
            </a:r>
            <a:r>
              <a:rPr lang="en-US" dirty="0" err="1"/>
              <a:t>cela</a:t>
            </a:r>
            <a:r>
              <a:rPr lang="en-US" dirty="0"/>
              <a:t> </a:t>
            </a:r>
            <a:r>
              <a:rPr lang="en-US" dirty="0" err="1"/>
              <a:t>kičma</a:t>
            </a:r>
            <a:r>
              <a:rPr lang="en-US" dirty="0"/>
              <a:t> je </a:t>
            </a:r>
            <a:r>
              <a:rPr lang="en-US" dirty="0" err="1" smtClean="0"/>
              <a:t>ravna</a:t>
            </a:r>
            <a:endParaRPr lang="sr-Latn-RS" dirty="0" smtClean="0"/>
          </a:p>
          <a:p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dete</a:t>
            </a:r>
            <a:r>
              <a:rPr lang="en-US" dirty="0"/>
              <a:t> </a:t>
            </a:r>
            <a:r>
              <a:rPr lang="en-US" dirty="0" err="1"/>
              <a:t>počne</a:t>
            </a:r>
            <a:r>
              <a:rPr lang="en-US" dirty="0"/>
              <a:t> da </a:t>
            </a:r>
            <a:r>
              <a:rPr lang="en-US" dirty="0" err="1"/>
              <a:t>podiže</a:t>
            </a:r>
            <a:r>
              <a:rPr lang="en-US" dirty="0"/>
              <a:t> </a:t>
            </a:r>
            <a:r>
              <a:rPr lang="en-US" dirty="0" err="1"/>
              <a:t>glavu</a:t>
            </a:r>
            <a:r>
              <a:rPr lang="en-US" dirty="0"/>
              <a:t> (3. </a:t>
            </a:r>
            <a:r>
              <a:rPr lang="en-US" dirty="0" err="1"/>
              <a:t>mesec</a:t>
            </a:r>
            <a:r>
              <a:rPr lang="en-US" dirty="0"/>
              <a:t>), </a:t>
            </a:r>
            <a:r>
              <a:rPr lang="en-US" dirty="0" err="1"/>
              <a:t>razvija</a:t>
            </a:r>
            <a:r>
              <a:rPr lang="en-US" dirty="0"/>
              <a:t> se </a:t>
            </a:r>
            <a:r>
              <a:rPr lang="en-US" dirty="0" err="1"/>
              <a:t>vratna</a:t>
            </a:r>
            <a:r>
              <a:rPr lang="en-US" dirty="0"/>
              <a:t> </a:t>
            </a:r>
            <a:r>
              <a:rPr lang="en-US" dirty="0" err="1"/>
              <a:t>lordoza</a:t>
            </a:r>
            <a:r>
              <a:rPr lang="en-US" dirty="0"/>
              <a:t>, a </a:t>
            </a:r>
            <a:r>
              <a:rPr lang="en-US" dirty="0" err="1"/>
              <a:t>početkom</a:t>
            </a:r>
            <a:r>
              <a:rPr lang="en-US" dirty="0"/>
              <a:t> </a:t>
            </a:r>
            <a:r>
              <a:rPr lang="en-US" dirty="0" err="1"/>
              <a:t>hoda</a:t>
            </a:r>
            <a:r>
              <a:rPr lang="en-US" dirty="0"/>
              <a:t> </a:t>
            </a:r>
            <a:r>
              <a:rPr lang="en-US" dirty="0" err="1"/>
              <a:t>deteta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nagibom</a:t>
            </a:r>
            <a:r>
              <a:rPr lang="en-US" dirty="0"/>
              <a:t> </a:t>
            </a:r>
            <a:r>
              <a:rPr lang="en-US" dirty="0" err="1"/>
              <a:t>karlice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se </a:t>
            </a:r>
            <a:r>
              <a:rPr lang="en-US" dirty="0" err="1"/>
              <a:t>lumbalna</a:t>
            </a:r>
            <a:r>
              <a:rPr lang="en-US" dirty="0"/>
              <a:t> </a:t>
            </a:r>
            <a:r>
              <a:rPr lang="en-US" dirty="0" err="1"/>
              <a:t>lordoza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torakalna</a:t>
            </a:r>
            <a:r>
              <a:rPr lang="en-US" dirty="0"/>
              <a:t> </a:t>
            </a:r>
            <a:r>
              <a:rPr lang="en-US" dirty="0" err="1"/>
              <a:t>kifoza</a:t>
            </a:r>
            <a:r>
              <a:rPr lang="en-US" dirty="0"/>
              <a:t>, pa </a:t>
            </a:r>
            <a:r>
              <a:rPr lang="en-US" dirty="0" err="1"/>
              <a:t>kičma</a:t>
            </a:r>
            <a:r>
              <a:rPr lang="en-US" dirty="0"/>
              <a:t> </a:t>
            </a:r>
            <a:r>
              <a:rPr lang="en-US" dirty="0" err="1"/>
              <a:t>odraslog</a:t>
            </a:r>
            <a:r>
              <a:rPr lang="en-US" dirty="0"/>
              <a:t> </a:t>
            </a:r>
            <a:r>
              <a:rPr lang="en-US" dirty="0" err="1"/>
              <a:t>čoveka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fiziološku</a:t>
            </a:r>
            <a:r>
              <a:rPr lang="en-US" dirty="0"/>
              <a:t> (</a:t>
            </a:r>
            <a:r>
              <a:rPr lang="en-US" dirty="0" err="1"/>
              <a:t>normalnu</a:t>
            </a:r>
            <a:r>
              <a:rPr lang="en-US" dirty="0"/>
              <a:t>), </a:t>
            </a:r>
            <a:r>
              <a:rPr lang="en-US" dirty="0" err="1"/>
              <a:t>vratnu</a:t>
            </a:r>
            <a:r>
              <a:rPr lang="en-US" dirty="0"/>
              <a:t> </a:t>
            </a:r>
            <a:r>
              <a:rPr lang="en-US" dirty="0" err="1"/>
              <a:t>lordozu</a:t>
            </a:r>
            <a:r>
              <a:rPr lang="en-US" dirty="0"/>
              <a:t>, </a:t>
            </a:r>
            <a:r>
              <a:rPr lang="en-US" dirty="0" err="1"/>
              <a:t>torakalnu</a:t>
            </a:r>
            <a:r>
              <a:rPr lang="en-US" dirty="0"/>
              <a:t> </a:t>
            </a:r>
            <a:r>
              <a:rPr lang="en-US" dirty="0" err="1"/>
              <a:t>kifozu</a:t>
            </a:r>
            <a:r>
              <a:rPr lang="en-US" dirty="0"/>
              <a:t>, </a:t>
            </a:r>
            <a:r>
              <a:rPr lang="en-US" dirty="0" err="1"/>
              <a:t>lumbalnu</a:t>
            </a:r>
            <a:r>
              <a:rPr lang="en-US" dirty="0"/>
              <a:t> </a:t>
            </a:r>
            <a:r>
              <a:rPr lang="en-US" dirty="0" err="1"/>
              <a:t>lordozu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sakralnu</a:t>
            </a:r>
            <a:r>
              <a:rPr lang="en-US" dirty="0"/>
              <a:t> </a:t>
            </a:r>
            <a:r>
              <a:rPr lang="en-US" dirty="0" err="1" smtClean="0"/>
              <a:t>kifozu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00593" y="348344"/>
            <a:ext cx="11408229" cy="6296296"/>
          </a:xfrm>
        </p:spPr>
        <p:txBody>
          <a:bodyPr/>
          <a:lstStyle/>
          <a:p>
            <a:r>
              <a:rPr lang="sr-Latn-RS" dirty="0" smtClean="0"/>
              <a:t>PODELA TELESNIH DEFORMITETA</a:t>
            </a:r>
          </a:p>
          <a:p>
            <a:pPr lvl="1"/>
            <a:r>
              <a:rPr lang="sr-Latn-RS" dirty="0" smtClean="0"/>
              <a:t>KIFOZA</a:t>
            </a:r>
          </a:p>
          <a:p>
            <a:pPr lvl="1"/>
            <a:r>
              <a:rPr lang="sr-Latn-RS" dirty="0" smtClean="0"/>
              <a:t>LORDOZA</a:t>
            </a:r>
          </a:p>
          <a:p>
            <a:pPr lvl="1"/>
            <a:r>
              <a:rPr lang="sr-Latn-RS" dirty="0" smtClean="0"/>
              <a:t>KIFOLORDOZA</a:t>
            </a:r>
          </a:p>
          <a:p>
            <a:pPr lvl="1"/>
            <a:r>
              <a:rPr lang="sr-Latn-RS" dirty="0" smtClean="0"/>
              <a:t>SKOLIOZA</a:t>
            </a:r>
          </a:p>
          <a:p>
            <a:pPr lvl="1"/>
            <a:r>
              <a:rPr lang="sr-Latn-RS" smtClean="0"/>
              <a:t>ISPUPČENE </a:t>
            </a:r>
            <a:r>
              <a:rPr lang="sr-Latn-RS" dirty="0" smtClean="0"/>
              <a:t>GRUDI</a:t>
            </a:r>
          </a:p>
          <a:p>
            <a:pPr lvl="1"/>
            <a:r>
              <a:rPr lang="sr-Latn-RS" dirty="0" smtClean="0"/>
              <a:t>UDUBLJENE GRUDI</a:t>
            </a:r>
          </a:p>
          <a:p>
            <a:pPr lvl="1"/>
            <a:r>
              <a:rPr lang="sr-Latn-RS" dirty="0" smtClean="0"/>
              <a:t>X NOGE </a:t>
            </a:r>
          </a:p>
          <a:p>
            <a:pPr lvl="1"/>
            <a:r>
              <a:rPr lang="sr-Latn-RS" dirty="0" smtClean="0"/>
              <a:t>O NOGE </a:t>
            </a:r>
          </a:p>
          <a:p>
            <a:pPr lvl="1"/>
            <a:r>
              <a:rPr lang="sr-Latn-RS" dirty="0" smtClean="0"/>
              <a:t>RAVNA SPTOPALA</a:t>
            </a:r>
          </a:p>
          <a:p>
            <a:pPr lvl="1"/>
            <a:r>
              <a:rPr lang="sr-Latn-RS" dirty="0" smtClean="0"/>
              <a:t>POVEĆAN SVOD STOPALA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6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44137" y="435429"/>
            <a:ext cx="11425646" cy="6156959"/>
          </a:xfrm>
        </p:spPr>
        <p:txBody>
          <a:bodyPr/>
          <a:lstStyle/>
          <a:p>
            <a:r>
              <a:rPr lang="sr-Latn-RS" sz="3600" b="1" u="sng" dirty="0" smtClean="0"/>
              <a:t>Kifoza</a:t>
            </a:r>
          </a:p>
          <a:p>
            <a:r>
              <a:rPr lang="sr-Latn-RS" dirty="0" smtClean="0"/>
              <a:t>Kifotično držanje tela predstavlja ispupčenost kičmenog stuba u grudnom delu ka nazad</a:t>
            </a:r>
          </a:p>
          <a:p>
            <a:r>
              <a:rPr lang="sr-Latn-RS" dirty="0" smtClean="0"/>
              <a:t>Kičmeni stub u grudnom delu ima prirodnu krivinu ka nazad, ali kada je ta krivina izražena više od normalnog, onda je to telesni deformitet – kifoza </a:t>
            </a:r>
          </a:p>
          <a:p>
            <a:r>
              <a:rPr lang="en-US" dirty="0"/>
              <a:t>Sa </a:t>
            </a:r>
            <a:r>
              <a:rPr lang="en-US" dirty="0" err="1"/>
              <a:t>kifozom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smanjena</a:t>
            </a:r>
            <a:r>
              <a:rPr lang="en-US" dirty="0"/>
              <a:t> </a:t>
            </a:r>
            <a:r>
              <a:rPr lang="en-US" dirty="0" err="1"/>
              <a:t>pokretljivost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zglobova</a:t>
            </a:r>
            <a:r>
              <a:rPr lang="en-US" dirty="0"/>
              <a:t> </a:t>
            </a:r>
            <a:r>
              <a:rPr lang="en-US" dirty="0" err="1"/>
              <a:t>kičme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pojavu</a:t>
            </a:r>
            <a:r>
              <a:rPr lang="en-US" dirty="0"/>
              <a:t> bola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izvođenja</a:t>
            </a:r>
            <a:r>
              <a:rPr lang="en-US" dirty="0"/>
              <a:t> </a:t>
            </a:r>
            <a:r>
              <a:rPr lang="en-US" dirty="0" err="1" smtClean="0"/>
              <a:t>pokreta</a:t>
            </a:r>
            <a:endParaRPr lang="sr-Latn-RS" dirty="0" smtClean="0"/>
          </a:p>
          <a:p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zamor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dužeg</a:t>
            </a:r>
            <a:r>
              <a:rPr lang="en-US" dirty="0"/>
              <a:t> </a:t>
            </a:r>
            <a:r>
              <a:rPr lang="en-US" dirty="0" err="1"/>
              <a:t>sedenja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stajanja</a:t>
            </a:r>
            <a:endParaRPr lang="sr-Latn-RS" dirty="0" smtClean="0"/>
          </a:p>
          <a:p>
            <a:r>
              <a:rPr lang="en-US" dirty="0" err="1" smtClean="0"/>
              <a:t>Inače</a:t>
            </a:r>
            <a:r>
              <a:rPr lang="en-US" dirty="0" smtClean="0"/>
              <a:t> </a:t>
            </a:r>
            <a:r>
              <a:rPr lang="en-US" dirty="0" err="1"/>
              <a:t>tegobe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u </a:t>
            </a:r>
            <a:r>
              <a:rPr lang="en-US" dirty="0" err="1"/>
              <a:t>onom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opterećenje</a:t>
            </a:r>
            <a:r>
              <a:rPr lang="en-US" dirty="0"/>
              <a:t>,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studije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endParaRPr lang="sr-Latn-RS" dirty="0"/>
          </a:p>
          <a:p>
            <a:r>
              <a:rPr lang="sr-Latn-RS" dirty="0"/>
              <a:t>Kod osobe sa kifotičnim držanjem tela treba primeniti vežbe jačanja mišića gornjeg dela leđa i istezanja miđića grudne regije</a:t>
            </a:r>
            <a:endParaRPr lang="en-US" dirty="0"/>
          </a:p>
          <a:p>
            <a:endParaRPr lang="sr-Latn-R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6685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82" y="285615"/>
            <a:ext cx="5115277" cy="28404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0" y="3126099"/>
            <a:ext cx="5228952" cy="348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496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169</TotalTime>
  <Words>713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Tw Cen MT</vt:lpstr>
      <vt:lpstr>Droplet</vt:lpstr>
      <vt:lpstr>Korektivna gimnastika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Korektivna gimnastika</dc:title>
  <dc:creator>Filip</dc:creator>
  <cp:lastModifiedBy>Filip</cp:lastModifiedBy>
  <cp:revision>15</cp:revision>
  <dcterms:created xsi:type="dcterms:W3CDTF">2021-04-05T19:08:35Z</dcterms:created>
  <dcterms:modified xsi:type="dcterms:W3CDTF">2021-04-11T19:01:36Z</dcterms:modified>
</cp:coreProperties>
</file>