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666" y="2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E79B6-64D1-4F32-9DCC-89B5F0C05620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7B544-474A-4404-AFB3-2FD737A31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E79B6-64D1-4F32-9DCC-89B5F0C05620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7B544-474A-4404-AFB3-2FD737A31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E79B6-64D1-4F32-9DCC-89B5F0C05620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7B544-474A-4404-AFB3-2FD737A31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E79B6-64D1-4F32-9DCC-89B5F0C05620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7B544-474A-4404-AFB3-2FD737A31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E79B6-64D1-4F32-9DCC-89B5F0C05620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7B544-474A-4404-AFB3-2FD737A31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E79B6-64D1-4F32-9DCC-89B5F0C05620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7B544-474A-4404-AFB3-2FD737A31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E79B6-64D1-4F32-9DCC-89B5F0C05620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7B544-474A-4404-AFB3-2FD737A31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E79B6-64D1-4F32-9DCC-89B5F0C05620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7B544-474A-4404-AFB3-2FD737A31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E79B6-64D1-4F32-9DCC-89B5F0C05620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7B544-474A-4404-AFB3-2FD737A31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E79B6-64D1-4F32-9DCC-89B5F0C05620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7B544-474A-4404-AFB3-2FD737A31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E79B6-64D1-4F32-9DCC-89B5F0C05620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7B544-474A-4404-AFB3-2FD737A314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EBE79B6-64D1-4F32-9DCC-89B5F0C05620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7F7B544-474A-4404-AFB3-2FD737A31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828800"/>
          </a:xfrm>
        </p:spPr>
        <p:txBody>
          <a:bodyPr>
            <a:normAutofit fontScale="90000"/>
          </a:bodyPr>
          <a:lstStyle/>
          <a:p>
            <a:pPr lvl="0"/>
            <a:r>
              <a:rPr lang="sr-Latn-RS" b="1" dirty="0"/>
              <a:t>PREPORUKE ZA FIZIČKE AKTIVNOSTI MALE DECE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pPr lvl="0"/>
            <a:r>
              <a:rPr lang="sr-Latn-RS" b="1" dirty="0"/>
              <a:t>Sprovođenje preporuka za fizičke </a:t>
            </a:r>
            <a:r>
              <a:rPr lang="sr-Latn-RS" b="1" dirty="0" smtClean="0"/>
              <a:t>aktivnosti</a:t>
            </a:r>
          </a:p>
          <a:p>
            <a:pPr lvl="0">
              <a:buNone/>
            </a:pPr>
            <a:endParaRPr lang="en-US" dirty="0"/>
          </a:p>
          <a:p>
            <a:r>
              <a:rPr lang="sr-Latn-RS" sz="2000" dirty="0" smtClean="0"/>
              <a:t>Prvi </a:t>
            </a:r>
            <a:r>
              <a:rPr lang="sr-Latn-RS" sz="2000" dirty="0"/>
              <a:t>korak je prepoznavanje značaja i sagledavanje efekata fizičke aktivnosti. </a:t>
            </a:r>
            <a:endParaRPr lang="sr-Latn-RS" sz="2000" dirty="0" smtClean="0"/>
          </a:p>
          <a:p>
            <a:pPr>
              <a:buNone/>
            </a:pPr>
            <a:endParaRPr lang="sr-Latn-RS" sz="2000" dirty="0" smtClean="0"/>
          </a:p>
          <a:p>
            <a:r>
              <a:rPr lang="sr-Latn-RS" sz="2000" dirty="0" smtClean="0"/>
              <a:t>Velik </a:t>
            </a:r>
            <a:r>
              <a:rPr lang="sr-Latn-RS" sz="2000" dirty="0"/>
              <a:t>doprinos se može ostvariti kroz vaspitno-obrazovne ustanove, jer se u njima okuplja najveći broj dece i mladih gde provode veći deo dana</a:t>
            </a:r>
            <a:r>
              <a:rPr lang="sr-Latn-RS" sz="2000" dirty="0" smtClean="0"/>
              <a:t>.</a:t>
            </a:r>
          </a:p>
          <a:p>
            <a:pPr>
              <a:buNone/>
            </a:pPr>
            <a:endParaRPr lang="sr-Latn-RS" sz="2000" dirty="0" smtClean="0"/>
          </a:p>
          <a:p>
            <a:r>
              <a:rPr lang="sr-Latn-RS" sz="2000" dirty="0" smtClean="0"/>
              <a:t>Preporučeni </a:t>
            </a:r>
            <a:r>
              <a:rPr lang="sr-Latn-RS" sz="2000" dirty="0"/>
              <a:t>minimalni obim dnevne fizičke aktivnosti bi trebalo ostvarivati kroz različite forme fizičkog vaspitanja u vaspitno-obrazovnim ustanovama. Mala deca pretežno treba da upražnjavaju fizičke aktivnosti usmerene na zabavu i razonodu (npr. pokretna igra), a u određenom uzrastu (najbolje pet-šest godina) organizovane i usmerene fizičke aktivnosti.</a:t>
            </a:r>
            <a:endParaRPr lang="en-US" sz="20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sr-Latn-RS" dirty="0"/>
              <a:t>Sačinjavanje preporuka treba da vrše stručne osobe iz oblasti zdravstva i fizičkog vaspitanja. </a:t>
            </a:r>
            <a:endParaRPr lang="sr-Latn-RS" dirty="0" smtClean="0"/>
          </a:p>
          <a:p>
            <a:r>
              <a:rPr lang="sr-Latn-RS" dirty="0" smtClean="0"/>
              <a:t>Roditeljima </a:t>
            </a:r>
            <a:r>
              <a:rPr lang="sr-Latn-RS" dirty="0"/>
              <a:t>preporuke služe da bi intervenisali u porodičnom okruženju tokom slobodnog vremena, a pedagozima da bi intervenisali u ustanovi. 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active-family-people-kids-doing-fitness-exercises-sports-lifestyle-vector-flat-characters-1389162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3848" y="3717032"/>
            <a:ext cx="3312368" cy="247806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Zadaci </a:t>
            </a:r>
          </a:p>
          <a:p>
            <a:pPr lvl="1"/>
            <a:r>
              <a:rPr lang="sr-Latn-RS" dirty="0" smtClean="0"/>
              <a:t>Šta je fizička aktivnost?</a:t>
            </a:r>
          </a:p>
          <a:p>
            <a:pPr lvl="1"/>
            <a:r>
              <a:rPr lang="sr-Latn-RS" dirty="0" smtClean="0"/>
              <a:t>O kojim faktorima se mora voditi računa prilikom sprovođenja fizičke aktivnosti?</a:t>
            </a:r>
          </a:p>
          <a:p>
            <a:pPr lvl="1"/>
            <a:r>
              <a:rPr lang="sr-Latn-RS" smtClean="0"/>
              <a:t>Koje su preporuke za minimalno bavljenje fizičkom aktivnošću prema SZO?</a:t>
            </a:r>
            <a:endParaRPr lang="sr-Latn-R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734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r-Latn-RS" sz="2400" dirty="0"/>
              <a:t>Predškolsko doba u celini gledano, predstavlja izizetno važan senzitivni period za razvoj motorike uopšte, a pogotovo kada je reč o učenju i usvajanju širokog repertoara kretnih (motoričkih) veština. </a:t>
            </a:r>
            <a:endParaRPr lang="sr-Latn-RS" sz="2400" dirty="0" smtClean="0"/>
          </a:p>
          <a:p>
            <a:r>
              <a:rPr lang="sr-Latn-RS" sz="2400" dirty="0" smtClean="0"/>
              <a:t>Ukoliko </a:t>
            </a:r>
            <a:r>
              <a:rPr lang="sr-Latn-RS" sz="2400" dirty="0"/>
              <a:t>se ovaj period u formiranju motoričkih fundamenata ne iskoristi, nije moguće nadoknaditi ga</a:t>
            </a:r>
            <a:r>
              <a:rPr lang="sr-Latn-RS" sz="2400" dirty="0" smtClean="0"/>
              <a:t>.</a:t>
            </a:r>
          </a:p>
          <a:p>
            <a:r>
              <a:rPr lang="sr-Latn-RS" sz="2400" dirty="0"/>
              <a:t>Takođe, bitna odlika predškolskog doba jeste naglašena i upadljiva integralnost razvoja, pri čemu su domeni dečjeg razvoja (fizički, motorički, kognitivni itd.) tesno povezani.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83433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73536" cy="5490936"/>
          </a:xfrm>
        </p:spPr>
        <p:txBody>
          <a:bodyPr>
            <a:normAutofit fontScale="85000" lnSpcReduction="10000"/>
          </a:bodyPr>
          <a:lstStyle/>
          <a:p>
            <a:r>
              <a:rPr lang="sr-Latn-RS" b="1" dirty="0"/>
              <a:t>Fizička aktivnost (telesna aktivnost) </a:t>
            </a:r>
            <a:r>
              <a:rPr lang="sr-Latn-RS" dirty="0"/>
              <a:t>se definiše kao bilo koje telesno kretanje u produkciji skeletnih mišića koje dovodi do potrošnje energije</a:t>
            </a:r>
            <a:r>
              <a:rPr lang="sr-Latn-RS" dirty="0" smtClean="0"/>
              <a:t>.</a:t>
            </a:r>
          </a:p>
          <a:p>
            <a:r>
              <a:rPr lang="sr-Latn-RS" dirty="0"/>
              <a:t>Fizička aktivnost podrazumeva različite pokrete i kretanja, a podela se može vršiti u zavisnosti od:</a:t>
            </a:r>
            <a:endParaRPr lang="en-US" dirty="0"/>
          </a:p>
          <a:p>
            <a:pPr lvl="1"/>
            <a:r>
              <a:rPr lang="sr-Latn-RS" dirty="0"/>
              <a:t>složenosti kretanja: monostrukturalne i polistrukturlne ili ciklične i aciklične fizičke aktivnosti; </a:t>
            </a:r>
            <a:endParaRPr lang="en-US" dirty="0"/>
          </a:p>
          <a:p>
            <a:pPr lvl="1"/>
            <a:r>
              <a:rPr lang="sr-Latn-RS" dirty="0"/>
              <a:t>intenziteta: fizičke aktivnosti niskog, umerenog i visokog intenziteta; </a:t>
            </a:r>
            <a:endParaRPr lang="en-US" dirty="0"/>
          </a:p>
          <a:p>
            <a:pPr lvl="1"/>
            <a:r>
              <a:rPr lang="sr-Latn-RS" dirty="0"/>
              <a:t>broja učesnika ili načinu organizovanja: individualne, u paru i grupne fizičke aktivnosti; </a:t>
            </a:r>
            <a:endParaRPr lang="en-US" dirty="0"/>
          </a:p>
          <a:p>
            <a:pPr lvl="1"/>
            <a:r>
              <a:rPr lang="sr-Latn-RS" dirty="0"/>
              <a:t>mesta izvođenja: fizičke aktivnosti u zatvorenom prostoru (sala za fizičko vežbanje, fitnes-centar, prilagođeni objekti itd.) i otvorenom prostoru (u prirodi, rekreacionim centrima, na rekama, jezerima, moru itd.) itd.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03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sr-Latn-RS" sz="2400" dirty="0"/>
              <a:t>Preporuka Svetske zdravstvene organizacije (World Health Organization, 2010) glasi da je deci od 5 do 17 godina potrebno da dnevno imaju minimalno 60 minuta umerene do snažne i intenzivne fizičke aktivnosti</a:t>
            </a:r>
            <a:r>
              <a:rPr lang="sr-Latn-RS" sz="2400" dirty="0" smtClean="0"/>
              <a:t>.</a:t>
            </a:r>
          </a:p>
          <a:p>
            <a:r>
              <a:rPr lang="sr-Latn-RS" sz="2400" dirty="0"/>
              <a:t>Većina ovih aktivnosti bi trebalo da budu aerobne, dok se intenzivna aktivnost odnosi na jačanje mišića i povećanje gustine koštanog tkiva, i poželjno je ovakve aktivnosti sprovoditi tri puta </a:t>
            </a:r>
            <a:r>
              <a:rPr lang="sr-Latn-RS" sz="2400" dirty="0" smtClean="0"/>
              <a:t>nedeljno</a:t>
            </a:r>
          </a:p>
          <a:p>
            <a:r>
              <a:rPr lang="sr-Latn-RS" sz="2400" dirty="0"/>
              <a:t>Dodatne zdravstvene benificije će se ostvariti ukoliko aktivnost pređe preporučenih 60 minuta, a sprovođenje može da se odvija u više navrata (npr., dva puta po 30 minuta). </a:t>
            </a:r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sr-Latn-RS" dirty="0"/>
              <a:t>Prednost fizičke aktivnosti za mlade, kako se navodi u dokumentu Svetske zdravstvene organizacije, ogleda se u: </a:t>
            </a:r>
            <a:endParaRPr lang="en-US" dirty="0"/>
          </a:p>
          <a:p>
            <a:pPr lvl="2"/>
            <a:r>
              <a:rPr lang="sr-Latn-RS" dirty="0"/>
              <a:t>normalnom razvoju lokomotornog aparata (mišići, kosti i zglobovi);</a:t>
            </a:r>
            <a:endParaRPr lang="en-US" dirty="0"/>
          </a:p>
          <a:p>
            <a:pPr lvl="2"/>
            <a:r>
              <a:rPr lang="sr-Latn-RS" dirty="0"/>
              <a:t>normalnom razvoju kardiovaskularnog sistema;</a:t>
            </a:r>
            <a:endParaRPr lang="en-US" dirty="0"/>
          </a:p>
          <a:p>
            <a:pPr lvl="2"/>
            <a:r>
              <a:rPr lang="sr-Latn-RS" dirty="0"/>
              <a:t>razvoju neuromuskulature;</a:t>
            </a:r>
            <a:endParaRPr lang="en-US" dirty="0"/>
          </a:p>
          <a:p>
            <a:pPr lvl="2"/>
            <a:r>
              <a:rPr lang="sr-Latn-RS" dirty="0"/>
              <a:t>održavanju normalne telesne mase.</a:t>
            </a:r>
            <a:endParaRPr lang="en-US" dirty="0"/>
          </a:p>
          <a:p>
            <a:pPr lvl="2"/>
            <a:endParaRPr lang="en-US" dirty="0"/>
          </a:p>
        </p:txBody>
      </p:sp>
      <p:pic>
        <p:nvPicPr>
          <p:cNvPr id="4" name="Picture 3" descr="science-says-healthy-active-kids-get-better-grad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3645023"/>
            <a:ext cx="4794445" cy="250909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sr-Latn-RS" dirty="0"/>
              <a:t>Na pravilan rast i razvoj se može uticati vežbanjem, ali se mora voditi računa o nekoliko bitnih faktora, jer može biti kontraproduktivno. Ti faktori su:</a:t>
            </a:r>
            <a:endParaRPr lang="en-US" dirty="0"/>
          </a:p>
          <a:p>
            <a:pPr lvl="2">
              <a:buNone/>
            </a:pP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691680" y="2492896"/>
            <a:ext cx="2232248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/>
              <a:t>OBIM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076056" y="2492896"/>
            <a:ext cx="2448272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/>
              <a:t>INTENZITET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987824" y="3573016"/>
            <a:ext cx="2664296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/>
              <a:t>UČESTALOST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259632" y="4869160"/>
            <a:ext cx="2736304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/>
              <a:t>KONTINUITET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580112" y="4797152"/>
            <a:ext cx="2448272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/>
              <a:t>SADRŽAJ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5792788"/>
          </a:xfrm>
        </p:spPr>
        <p:txBody>
          <a:bodyPr>
            <a:normAutofit/>
          </a:bodyPr>
          <a:lstStyle/>
          <a:p>
            <a:pPr lvl="0"/>
            <a:r>
              <a:rPr lang="sr-Latn-RS" b="1" dirty="0"/>
              <a:t>Učestalost</a:t>
            </a:r>
            <a:r>
              <a:rPr lang="sr-Latn-RS" dirty="0"/>
              <a:t> – </a:t>
            </a:r>
            <a:r>
              <a:rPr lang="sr-Latn-RS" sz="2400" dirty="0"/>
              <a:t>ovaj faktor se odnosi na upražnjavanje fizičke aktivnosti tokom nedelje, a preporučuje se da mala deca svakodnevno sprovode neke motoričke sadržaje. Time se ispunjavaju minimalne preporuke za uzrast, bez obzira da li se upražnjavaju u jednom dužem intervalu ili više kraćih</a:t>
            </a:r>
            <a:r>
              <a:rPr lang="sr-Latn-RS" sz="2400" dirty="0" smtClean="0"/>
              <a:t>.</a:t>
            </a:r>
          </a:p>
          <a:p>
            <a:pPr lvl="0">
              <a:buNone/>
            </a:pPr>
            <a:endParaRPr lang="en-US" sz="2400" dirty="0"/>
          </a:p>
          <a:p>
            <a:pPr lvl="0"/>
            <a:r>
              <a:rPr lang="sr-Latn-RS" b="1" dirty="0"/>
              <a:t>Kontinuitet</a:t>
            </a:r>
            <a:r>
              <a:rPr lang="sr-Latn-RS" dirty="0"/>
              <a:t> – </a:t>
            </a:r>
            <a:r>
              <a:rPr lang="sr-Latn-RS" sz="2400" dirty="0"/>
              <a:t>često se u jednom periodu fizičke aktivnosti redovno upražnjavaju, ali postoji periodi kada se iz nekog razloga neupražnjavaju. Na neupražnjavanje utiču mnogi faktori, koji su samo u nekim slučajevima opravdani (npr. zdravstveno stanje).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sr-Latn-RS" b="1" dirty="0"/>
              <a:t>Obim</a:t>
            </a:r>
            <a:r>
              <a:rPr lang="sr-Latn-RS" dirty="0"/>
              <a:t> – </a:t>
            </a:r>
            <a:r>
              <a:rPr lang="sr-Latn-RS" sz="2400" dirty="0"/>
              <a:t>obim fizičke aktivnosti se najčešće povezuje sa njenim trajanjem, što nije greška. Sve referentne organizacije preporučuju da se sadržaji fizičke aktivnosti upražnjavaju minimalno 60 minuta, u slobodnoj igri ili organizovanom fizičkom vežbanju. Optimalno vreme koje bi trebalo dete da provodi u ovakvim oblicima fizičke aktivnosti je od 90 do 120 minuta, mada je potrebno izvršiti dodatna istraživanja sa optimalnim i maksimalnim vremenom</a:t>
            </a:r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r>
              <a:rPr lang="sr-Latn-RS" b="1" dirty="0"/>
              <a:t>Sadržaj</a:t>
            </a:r>
            <a:r>
              <a:rPr lang="sr-Latn-RS" dirty="0"/>
              <a:t> - </a:t>
            </a:r>
            <a:r>
              <a:rPr lang="sr-Latn-RS" sz="2400" dirty="0"/>
              <a:t>mala deca treba da upražnjavaju različite sadržaje fizičke aktivnosti, jer se time stvara veći fond motoričkog znanja i podjednako se razvijaju motoričke sposobnosti i mišićne grupe</a:t>
            </a:r>
            <a:r>
              <a:rPr lang="sr-Latn-RS" sz="2400" dirty="0" smtClean="0"/>
              <a:t>.</a:t>
            </a:r>
          </a:p>
          <a:p>
            <a:pPr>
              <a:buNone/>
            </a:pPr>
            <a:endParaRPr lang="sr-Latn-RS" sz="2400" dirty="0" smtClean="0"/>
          </a:p>
          <a:p>
            <a:pPr lvl="0"/>
            <a:r>
              <a:rPr lang="sr-Latn-RS" b="1" dirty="0"/>
              <a:t>Intezitet</a:t>
            </a:r>
            <a:r>
              <a:rPr lang="sr-Latn-RS" dirty="0"/>
              <a:t> - </a:t>
            </a:r>
            <a:r>
              <a:rPr lang="sr-Latn-RS" sz="2400" dirty="0"/>
              <a:t>Ukoliko je moguće, deca tokom dana treba da upražnjavaju fizičke aktivnosti umerenog, srednjeg i visokog inteziteta (tada treba voditi računa o intervalima rada i odmora). Ako to nije moguće, preporučuje se da deca najmanje tri puta nedeljno upražnjavaju fizičke aktivnosti visokog inteziteta.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64</TotalTime>
  <Words>773</Words>
  <Application>Microsoft Office PowerPoint</Application>
  <PresentationFormat>On-screen Show (4:3)</PresentationFormat>
  <Paragraphs>44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Verdana</vt:lpstr>
      <vt:lpstr>Wingdings 2</vt:lpstr>
      <vt:lpstr>Aspect</vt:lpstr>
      <vt:lpstr>PREPORUKE ZA FIZIČKE AKTIVNOSTI MALE DECE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PREPORUKE ZA FIZIČKE AKTIVNOSTI MALE DECE</dc:title>
  <dc:creator>Filip</dc:creator>
  <cp:lastModifiedBy>Filip</cp:lastModifiedBy>
  <cp:revision>10</cp:revision>
  <dcterms:created xsi:type="dcterms:W3CDTF">2020-04-13T19:35:27Z</dcterms:created>
  <dcterms:modified xsi:type="dcterms:W3CDTF">2021-02-07T19:52:30Z</dcterms:modified>
</cp:coreProperties>
</file>