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0E4AA8-297C-4A68-9BDE-281CF0E9D90C}" type="datetimeFigureOut">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E4AA8-297C-4A68-9BDE-281CF0E9D90C}" type="datetimeFigureOut">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E4AA8-297C-4A68-9BDE-281CF0E9D90C}" type="datetimeFigureOut">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E4AA8-297C-4A68-9BDE-281CF0E9D90C}" type="datetimeFigureOut">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0E4AA8-297C-4A68-9BDE-281CF0E9D90C}" type="datetimeFigureOut">
              <a:rPr lang="en-US" smtClean="0"/>
              <a:pPr/>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0E4AA8-297C-4A68-9BDE-281CF0E9D90C}" type="datetimeFigureOut">
              <a:rPr lang="en-US" smtClean="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0E4AA8-297C-4A68-9BDE-281CF0E9D90C}" type="datetimeFigureOut">
              <a:rPr lang="en-US" smtClean="0"/>
              <a:pPr/>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0E4AA8-297C-4A68-9BDE-281CF0E9D90C}" type="datetimeFigureOut">
              <a:rPr lang="en-US" smtClean="0"/>
              <a:pPr/>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E4AA8-297C-4A68-9BDE-281CF0E9D90C}" type="datetimeFigureOut">
              <a:rPr lang="en-US" smtClean="0"/>
              <a:pPr/>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E4AA8-297C-4A68-9BDE-281CF0E9D90C}" type="datetimeFigureOut">
              <a:rPr lang="en-US" smtClean="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E4AA8-297C-4A68-9BDE-281CF0E9D90C}" type="datetimeFigureOut">
              <a:rPr lang="en-US" smtClean="0"/>
              <a:pPr/>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1A258-6FF1-4D42-B497-ED70BAB826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E4AA8-297C-4A68-9BDE-281CF0E9D90C}" type="datetimeFigureOut">
              <a:rPr lang="en-US" smtClean="0"/>
              <a:pPr/>
              <a:t>3/17/2022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1A258-6FF1-4D42-B497-ED70BAB826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3047999"/>
          </a:xfrm>
        </p:spPr>
        <p:txBody>
          <a:bodyPr>
            <a:normAutofit fontScale="90000"/>
          </a:bodyPr>
          <a:lstStyle/>
          <a:p>
            <a:r>
              <a:rPr lang="sr-Cyrl-RS" b="1" dirty="0"/>
              <a:t>Развој математичких појмова</a:t>
            </a:r>
            <a:r>
              <a:rPr lang="en-US" b="1" dirty="0"/>
              <a:t> у </a:t>
            </a:r>
            <a:r>
              <a:rPr lang="en-US" b="1" dirty="0" err="1"/>
              <a:t>оквиру</a:t>
            </a:r>
            <a:r>
              <a:rPr lang="en-US" b="1" dirty="0"/>
              <a:t> </a:t>
            </a:r>
            <a:r>
              <a:rPr lang="en-US" b="1" dirty="0" err="1"/>
              <a:t>интегрисаних</a:t>
            </a:r>
            <a:r>
              <a:rPr lang="en-US" b="1" dirty="0"/>
              <a:t> </a:t>
            </a:r>
            <a:r>
              <a:rPr lang="en-US" b="1" dirty="0" err="1"/>
              <a:t>актив</a:t>
            </a:r>
            <a:r>
              <a:rPr lang="sr-Cyrl-RS" b="1" dirty="0"/>
              <a:t>ности </a:t>
            </a:r>
            <a:r>
              <a:rPr lang="sr-Cyrl-RS" b="1" dirty="0" smtClean="0"/>
              <a:t> </a:t>
            </a:r>
            <a:br>
              <a:rPr lang="sr-Cyrl-RS" b="1" dirty="0" smtClean="0"/>
            </a:br>
            <a:r>
              <a:rPr lang="sr-Cyrl-RS" b="1" dirty="0" smtClean="0"/>
              <a:t>-примери-</a:t>
            </a:r>
            <a:r>
              <a:rPr lang="en-US" dirty="0"/>
              <a:t/>
            </a:r>
            <a:br>
              <a:rPr lang="en-US" dirty="0"/>
            </a:br>
            <a:endParaRPr lang="en-US" dirty="0"/>
          </a:p>
        </p:txBody>
      </p:sp>
      <p:sp>
        <p:nvSpPr>
          <p:cNvPr id="3" name="Subtitle 2"/>
          <p:cNvSpPr>
            <a:spLocks noGrp="1"/>
          </p:cNvSpPr>
          <p:nvPr>
            <p:ph type="subTitle" idx="1"/>
          </p:nvPr>
        </p:nvSpPr>
        <p:spPr>
          <a:xfrm>
            <a:off x="1371600" y="5029200"/>
            <a:ext cx="6400800" cy="609600"/>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Окружење</a:t>
            </a:r>
            <a:endParaRPr lang="en-US" dirty="0"/>
          </a:p>
        </p:txBody>
      </p:sp>
      <p:sp>
        <p:nvSpPr>
          <p:cNvPr id="3" name="Content Placeholder 2"/>
          <p:cNvSpPr>
            <a:spLocks noGrp="1"/>
          </p:cNvSpPr>
          <p:nvPr>
            <p:ph idx="1"/>
          </p:nvPr>
        </p:nvSpPr>
        <p:spPr/>
        <p:txBody>
          <a:bodyPr>
            <a:normAutofit/>
          </a:bodyPr>
          <a:lstStyle/>
          <a:p>
            <a:pPr algn="just"/>
            <a:r>
              <a:rPr lang="sr-Cyrl-CS" sz="2400" dirty="0">
                <a:latin typeface="Times New Roman" pitchFamily="18" charset="0"/>
                <a:cs typeface="Times New Roman" pitchFamily="18" charset="0"/>
              </a:rPr>
              <a:t>У оквиру пројекта, деца су била у интеракцији са окружењем кроз </a:t>
            </a:r>
            <a:r>
              <a:rPr lang="sr-Cyrl-CS" sz="2400" dirty="0" smtClean="0">
                <a:latin typeface="Times New Roman" pitchFamily="18" charset="0"/>
                <a:cs typeface="Times New Roman" pitchFamily="18" charset="0"/>
              </a:rPr>
              <a:t>учешће у саобраћају, шетње</a:t>
            </a:r>
            <a:r>
              <a:rPr lang="sr-Cyrl-CS" sz="2400" dirty="0">
                <a:latin typeface="Times New Roman" pitchFamily="18" charset="0"/>
                <a:cs typeface="Times New Roman" pitchFamily="18" charset="0"/>
              </a:rPr>
              <a:t>, посете другим </a:t>
            </a:r>
            <a:r>
              <a:rPr lang="sr-Cyrl-CS" sz="2400" dirty="0" smtClean="0">
                <a:latin typeface="Times New Roman" pitchFamily="18" charset="0"/>
                <a:cs typeface="Times New Roman" pitchFamily="18" charset="0"/>
              </a:rPr>
              <a:t>институцијама</a:t>
            </a:r>
            <a:r>
              <a:rPr lang="sr-Cyrl-CS" sz="2400" dirty="0">
                <a:latin typeface="Times New Roman" pitchFamily="18" charset="0"/>
                <a:cs typeface="Times New Roman" pitchFamily="18" charset="0"/>
              </a:rPr>
              <a:t> </a:t>
            </a:r>
            <a:r>
              <a:rPr lang="sr-Cyrl-CS" sz="2400" dirty="0" smtClean="0">
                <a:latin typeface="Times New Roman" pitchFamily="18" charset="0"/>
                <a:cs typeface="Times New Roman" pitchFamily="18" charset="0"/>
              </a:rPr>
              <a:t>(музејима, галеријама, школама, музичкој школи, спортском клубу, апотеци, здравственој институцији, ветеринару...)</a:t>
            </a:r>
          </a:p>
          <a:p>
            <a:pPr algn="just"/>
            <a:r>
              <a:rPr lang="sr-Cyrl-CS" sz="2400" dirty="0" smtClean="0">
                <a:latin typeface="Times New Roman" pitchFamily="18" charset="0"/>
                <a:cs typeface="Times New Roman" pitchFamily="18" charset="0"/>
              </a:rPr>
              <a:t>У </a:t>
            </a:r>
            <a:r>
              <a:rPr lang="sr-Cyrl-CS" sz="2400" dirty="0">
                <a:latin typeface="Times New Roman" pitchFamily="18" charset="0"/>
                <a:cs typeface="Times New Roman" pitchFamily="18" charset="0"/>
              </a:rPr>
              <a:t>таквим приликама су развијали појам броја, геометријских облика, боја, релација у простору, временских релација кроз интеграцију математике са другим областима.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Такође</a:t>
            </a:r>
            <a:r>
              <a:rPr lang="sr-Cyrl-CS" sz="2400" dirty="0">
                <a:latin typeface="Times New Roman" pitchFamily="18" charset="0"/>
                <a:cs typeface="Times New Roman" pitchFamily="18" charset="0"/>
              </a:rPr>
              <a:t>, игра је била присутна у усвајању математичких појмова.</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sr-Cyrl-RS" dirty="0" smtClean="0">
                <a:latin typeface="Times New Roman" pitchFamily="18" charset="0"/>
                <a:cs typeface="Times New Roman" pitchFamily="18" charset="0"/>
              </a:rPr>
              <a:t>Увод</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70000" lnSpcReduction="20000"/>
          </a:bodyPr>
          <a:lstStyle/>
          <a:p>
            <a:pPr algn="just"/>
            <a:r>
              <a:rPr lang="sr-Cyrl-CS" dirty="0" smtClean="0">
                <a:latin typeface="Times New Roman" pitchFamily="18" charset="0"/>
                <a:cs typeface="Times New Roman" pitchFamily="18" charset="0"/>
              </a:rPr>
              <a:t>Студенти </a:t>
            </a:r>
            <a:r>
              <a:rPr lang="sr-Cyrl-CS" dirty="0">
                <a:latin typeface="Times New Roman" pitchFamily="18" charset="0"/>
                <a:cs typeface="Times New Roman" pitchFamily="18" charset="0"/>
              </a:rPr>
              <a:t>су претходних година у оквиру реализације интегрисане методичке праксе у вртићима били укључени у пројекте који су проистекли из интересовања деце за проблемске ситуације из реалног окружења. </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r>
              <a:rPr lang="sr-Cyrl-CS" dirty="0" smtClean="0">
                <a:latin typeface="Times New Roman" pitchFamily="18" charset="0"/>
                <a:cs typeface="Times New Roman" pitchFamily="18" charset="0"/>
              </a:rPr>
              <a:t>Реализација </a:t>
            </a:r>
            <a:r>
              <a:rPr lang="sr-Cyrl-CS" dirty="0">
                <a:latin typeface="Times New Roman" pitchFamily="18" charset="0"/>
                <a:cs typeface="Times New Roman" pitchFamily="18" charset="0"/>
              </a:rPr>
              <a:t>пројеката у вртићу омогућила је интеграцију математичко-логичког приступа са другим областима. </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r>
              <a:rPr lang="sr-Cyrl-CS" dirty="0" smtClean="0">
                <a:latin typeface="Times New Roman" pitchFamily="18" charset="0"/>
                <a:cs typeface="Times New Roman" pitchFamily="18" charset="0"/>
              </a:rPr>
              <a:t>Процес </a:t>
            </a:r>
            <a:r>
              <a:rPr lang="sr-Cyrl-CS" dirty="0">
                <a:latin typeface="Times New Roman" pitchFamily="18" charset="0"/>
                <a:cs typeface="Times New Roman" pitchFamily="18" charset="0"/>
              </a:rPr>
              <a:t>усвајања математичких појмова је био свакодневно присутан у скоро свим интегрисаним активностима и у свим пројектима. </a:t>
            </a: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r>
              <a:rPr lang="sr-Cyrl-CS" dirty="0" smtClean="0">
                <a:latin typeface="Times New Roman" pitchFamily="18" charset="0"/>
                <a:cs typeface="Times New Roman" pitchFamily="18" charset="0"/>
              </a:rPr>
              <a:t>У </a:t>
            </a:r>
            <a:r>
              <a:rPr lang="sr-Cyrl-CS" dirty="0">
                <a:latin typeface="Times New Roman" pitchFamily="18" charset="0"/>
                <a:cs typeface="Times New Roman" pitchFamily="18" charset="0"/>
              </a:rPr>
              <a:t>наставку су дати примери развоја математичких појмова у оквиру интегрисаних активности који су проистекли из праксе наших студената.</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sr-Cyrl-CS" sz="2400" dirty="0">
                <a:latin typeface="Times New Roman" pitchFamily="18" charset="0"/>
                <a:cs typeface="Times New Roman" pitchFamily="18" charset="0"/>
              </a:rPr>
              <a:t>Кроз интеграцију математичких појмова, физичког васпитања и музичког васпитања могуће је реализовати све васпитно-образовне математичке области предвиђене важећим курикулумом.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У </a:t>
            </a:r>
            <a:r>
              <a:rPr lang="sr-Cyrl-CS" sz="2400" dirty="0">
                <a:latin typeface="Times New Roman" pitchFamily="18" charset="0"/>
                <a:cs typeface="Times New Roman" pitchFamily="18" charset="0"/>
              </a:rPr>
              <a:t>интегрисаним активностима у оквиру пројекта могуће је са децом предшколског узраста развијати математичке појмове из области: скуп, број, простор, просторне релације, временске релације, величине и њихово мерење, геометријске фигуре. </a:t>
            </a:r>
            <a:endParaRPr lang="en-US" sz="2400" dirty="0">
              <a:latin typeface="Times New Roman" pitchFamily="18" charset="0"/>
              <a:cs typeface="Times New Roman" pitchFamily="18" charset="0"/>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latin typeface="Times New Roman" pitchFamily="18" charset="0"/>
                <a:cs typeface="Times New Roman" pitchFamily="18" charset="0"/>
              </a:rPr>
              <a:t>Интеграција математике и физичког васпитања</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4144963"/>
          </a:xfrm>
        </p:spPr>
        <p:txBody>
          <a:bodyPr>
            <a:normAutofit/>
          </a:bodyPr>
          <a:lstStyle/>
          <a:p>
            <a:pPr algn="just"/>
            <a:r>
              <a:rPr lang="sr-Cyrl-CS" sz="2400" dirty="0">
                <a:latin typeface="Times New Roman" pitchFamily="18" charset="0"/>
                <a:cs typeface="Times New Roman" pitchFamily="18" charset="0"/>
              </a:rPr>
              <a:t>У активностима је била присутна интеграција математике и физичког васпитања.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Обрада математичких појмова </a:t>
            </a:r>
            <a:r>
              <a:rPr lang="sr-Cyrl-CS" sz="2400" dirty="0">
                <a:latin typeface="Times New Roman" pitchFamily="18" charset="0"/>
                <a:cs typeface="Times New Roman" pitchFamily="18" charset="0"/>
              </a:rPr>
              <a:t>везаних за просторне релације је у складу са активностима физичког васпитања.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Могуће </a:t>
            </a:r>
            <a:r>
              <a:rPr lang="sr-Cyrl-CS" sz="2400" dirty="0">
                <a:latin typeface="Times New Roman" pitchFamily="18" charset="0"/>
                <a:cs typeface="Times New Roman" pitchFamily="18" charset="0"/>
              </a:rPr>
              <a:t>је </a:t>
            </a:r>
            <a:r>
              <a:rPr lang="sr-Cyrl-CS" sz="2400" dirty="0" smtClean="0">
                <a:latin typeface="Times New Roman" pitchFamily="18" charset="0"/>
                <a:cs typeface="Times New Roman" pitchFamily="18" charset="0"/>
              </a:rPr>
              <a:t>математичке појмове везане за просторне </a:t>
            </a:r>
            <a:r>
              <a:rPr lang="sr-Cyrl-CS" sz="2400" dirty="0">
                <a:latin typeface="Times New Roman" pitchFamily="18" charset="0"/>
                <a:cs typeface="Times New Roman" pitchFamily="18" charset="0"/>
              </a:rPr>
              <a:t>релације обрађивати </a:t>
            </a:r>
            <a:r>
              <a:rPr lang="sr-Cyrl-CS" sz="2400" dirty="0" smtClean="0">
                <a:latin typeface="Times New Roman" pitchFamily="18" charset="0"/>
                <a:cs typeface="Times New Roman" pitchFamily="18" charset="0"/>
              </a:rPr>
              <a:t>кроз интегрисане активности на </a:t>
            </a:r>
            <a:r>
              <a:rPr lang="sr-Cyrl-CS" sz="2400" dirty="0">
                <a:latin typeface="Times New Roman" pitchFamily="18" charset="0"/>
                <a:cs typeface="Times New Roman" pitchFamily="18" charset="0"/>
              </a:rPr>
              <a:t>полигонима или током јутарњих </a:t>
            </a:r>
            <a:r>
              <a:rPr lang="sr-Cyrl-CS" sz="2400" dirty="0" smtClean="0">
                <a:latin typeface="Times New Roman" pitchFamily="18" charset="0"/>
                <a:cs typeface="Times New Roman" pitchFamily="18" charset="0"/>
              </a:rPr>
              <a:t>вежби и кретања. </a:t>
            </a:r>
            <a:r>
              <a:rPr lang="sr-Cyrl-CS" sz="2400" dirty="0">
                <a:latin typeface="Times New Roman" pitchFamily="18" charset="0"/>
                <a:cs typeface="Times New Roman" pitchFamily="18" charset="0"/>
              </a:rPr>
              <a:t>У питању су, на пример, релације горе-доле, лево-десно, </a:t>
            </a:r>
            <a:r>
              <a:rPr lang="sr-Cyrl-CS" sz="2400" dirty="0" smtClean="0">
                <a:latin typeface="Times New Roman" pitchFamily="18" charset="0"/>
                <a:cs typeface="Times New Roman" pitchFamily="18" charset="0"/>
              </a:rPr>
              <a:t>испред-иза, велико-мало, дуго-кратко, уско-широко.</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algn="just"/>
            <a:r>
              <a:rPr lang="sr-Cyrl-CS" sz="2400" dirty="0">
                <a:latin typeface="Times New Roman" pitchFamily="18" charset="0"/>
                <a:cs typeface="Times New Roman" pitchFamily="18" charset="0"/>
              </a:rPr>
              <a:t>Студенти су оквиру интегрисаних активности формирали полигоне. Полигони пружају велике могућности за обраду математичких појмова кроз покрет и игру. У овим интегрисаним активностима студенти су обрађивали </a:t>
            </a:r>
            <a:r>
              <a:rPr lang="sr-Cyrl-CS" sz="2400" dirty="0" smtClean="0">
                <a:latin typeface="Times New Roman" pitchFamily="18" charset="0"/>
                <a:cs typeface="Times New Roman" pitchFamily="18" charset="0"/>
              </a:rPr>
              <a:t>и математичке </a:t>
            </a:r>
            <a:r>
              <a:rPr lang="sr-Cyrl-CS" sz="2400" dirty="0">
                <a:latin typeface="Times New Roman" pitchFamily="18" charset="0"/>
                <a:cs typeface="Times New Roman" pitchFamily="18" charset="0"/>
              </a:rPr>
              <a:t>појмове везане за број, бројање, редне бројеве, боје, геометријске облике и тела у зависности од захтева полигона.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Такође</a:t>
            </a:r>
            <a:r>
              <a:rPr lang="sr-Cyrl-CS" sz="2400" dirty="0">
                <a:latin typeface="Times New Roman" pitchFamily="18" charset="0"/>
                <a:cs typeface="Times New Roman" pitchFamily="18" charset="0"/>
              </a:rPr>
              <a:t>, активност скок у даљ из места обухвата интегисану активност математике и физичког васпитања. Студенти су применили своја знања мера и мерења дужине, серијација, развој појма броја кроз ову интегрисану активност.</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latin typeface="Times New Roman" pitchFamily="18" charset="0"/>
                <a:cs typeface="Times New Roman" pitchFamily="18" charset="0"/>
              </a:rPr>
              <a:t>Интеграција математике и музичког васпитања</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sr-Cyrl-CS" sz="2400" dirty="0">
                <a:latin typeface="Times New Roman" pitchFamily="18" charset="0"/>
                <a:cs typeface="Times New Roman" pitchFamily="18" charset="0"/>
              </a:rPr>
              <a:t>При изради практичних </a:t>
            </a:r>
            <a:r>
              <a:rPr lang="sr-Cyrl-CS" sz="2400" dirty="0" smtClean="0">
                <a:latin typeface="Times New Roman" pitchFamily="18" charset="0"/>
                <a:cs typeface="Times New Roman" pitchFamily="18" charset="0"/>
              </a:rPr>
              <a:t>радова (нпр израда музичких инструмената) </a:t>
            </a:r>
            <a:r>
              <a:rPr lang="sr-Cyrl-CS" sz="2400" dirty="0">
                <a:latin typeface="Times New Roman" pitchFamily="18" charset="0"/>
                <a:cs typeface="Times New Roman" pitchFamily="18" charset="0"/>
              </a:rPr>
              <a:t>са децом, студенти су обрађивали појмове из геометрије (тачка, изломљена линија, мрежа линија, облици). Израда практичних радова су сложене интегрисане активости у којима су била укључена деца, васпитачи, студенти, родитељи</a:t>
            </a:r>
            <a:r>
              <a:rPr lang="sr-Cyrl-CS" sz="2400" dirty="0" smtClean="0">
                <a:latin typeface="Times New Roman" pitchFamily="18" charset="0"/>
                <a:cs typeface="Times New Roman" pitchFamily="18" charset="0"/>
              </a:rPr>
              <a:t>.</a:t>
            </a:r>
          </a:p>
          <a:p>
            <a:pPr algn="just"/>
            <a:r>
              <a:rPr lang="sr-Cyrl-CS" sz="2400" dirty="0" smtClean="0">
                <a:latin typeface="Times New Roman" pitchFamily="18" charset="0"/>
                <a:cs typeface="Times New Roman" pitchFamily="18" charset="0"/>
              </a:rPr>
              <a:t> </a:t>
            </a:r>
            <a:r>
              <a:rPr lang="sr-Cyrl-CS" sz="2400" dirty="0">
                <a:latin typeface="Times New Roman" pitchFamily="18" charset="0"/>
                <a:cs typeface="Times New Roman" pitchFamily="18" charset="0"/>
              </a:rPr>
              <a:t>У интегрисаним активностима музичког васпитања и математике, студенти су показали функционално знање геометријских облика и појма броја и бројања (музичке игре, бројалице, ритам, израда музичких инструмената).  У неким од ових активности је било укључено и кретање чиме је постигнута интеграција све три области.</a:t>
            </a:r>
            <a:endParaRPr lang="en-US" sz="2400" dirty="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latin typeface="Times New Roman" pitchFamily="18" charset="0"/>
                <a:cs typeface="Times New Roman" pitchFamily="18" charset="0"/>
              </a:rPr>
              <a:t>Проблемске ситуације</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sr-Cyrl-CS" sz="2000" dirty="0">
                <a:latin typeface="Times New Roman" pitchFamily="18" charset="0"/>
                <a:cs typeface="Times New Roman" pitchFamily="18" charset="0"/>
              </a:rPr>
              <a:t>Такође, било је примера где су  деца су решавала проблемске задатке (вербалне, сликовне и практичне) везане за тему пројекта.</a:t>
            </a:r>
            <a:endParaRPr lang="en-US" sz="2000" dirty="0">
              <a:latin typeface="Times New Roman" pitchFamily="18" charset="0"/>
              <a:cs typeface="Times New Roman" pitchFamily="18" charset="0"/>
            </a:endParaRPr>
          </a:p>
          <a:p>
            <a:pPr algn="just"/>
            <a:r>
              <a:rPr lang="sr-Cyrl-CS" sz="2000" dirty="0">
                <a:latin typeface="Times New Roman" pitchFamily="18" charset="0"/>
                <a:cs typeface="Times New Roman" pitchFamily="18" charset="0"/>
              </a:rPr>
              <a:t>При решавању проблема из реалног света, у процесу усвајања математичких појмова, потребе деце излазе из оквира досадашњег курикулума везаног за Методичку праксу развоја математичких појмова. На пример, при усвајању појма броја, деца су показивала заинтересованост према великим бројевима у реалном окружењу и мотивисаност за учење и истраживање великих бројева. </a:t>
            </a:r>
            <a:endParaRPr lang="sr-Cyrl-CS" sz="2000" dirty="0" smtClean="0">
              <a:latin typeface="Times New Roman" pitchFamily="18" charset="0"/>
              <a:cs typeface="Times New Roman" pitchFamily="18" charset="0"/>
            </a:endParaRPr>
          </a:p>
          <a:p>
            <a:pPr algn="just"/>
            <a:r>
              <a:rPr lang="sr-Cyrl-CS" sz="2000" dirty="0" smtClean="0">
                <a:latin typeface="Times New Roman" pitchFamily="18" charset="0"/>
                <a:cs typeface="Times New Roman" pitchFamily="18" charset="0"/>
              </a:rPr>
              <a:t>Такође</a:t>
            </a:r>
            <a:r>
              <a:rPr lang="sr-Cyrl-CS" sz="2000" dirty="0">
                <a:latin typeface="Times New Roman" pitchFamily="18" charset="0"/>
                <a:cs typeface="Times New Roman" pitchFamily="18" charset="0"/>
              </a:rPr>
              <a:t>, и у процесу усвајања временских релација, заинтересованост деце је одвела у интегрисане активности у којима су се обрађивале часовне зоне и узрок настанка часовних зона. Интегрисане активности у оквиру пројекта пружају деци могућност да узму улогу математичара истраживача који препознаје и решава задатке из света који га окружује.</a:t>
            </a:r>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dirty="0" smtClean="0">
                <a:latin typeface="Times New Roman" pitchFamily="18" charset="0"/>
                <a:cs typeface="Times New Roman" pitchFamily="18" charset="0"/>
              </a:rPr>
              <a:t>Уређење простора</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sr-Cyrl-CS" sz="2400" dirty="0">
                <a:latin typeface="Times New Roman" pitchFamily="18" charset="0"/>
                <a:cs typeface="Times New Roman" pitchFamily="18" charset="0"/>
              </a:rPr>
              <a:t>Уређење простора вртића подстицајно делује на развој математичких појмова у оквиру интегрисаних активности.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Деца </a:t>
            </a:r>
            <a:r>
              <a:rPr lang="sr-Cyrl-CS" sz="2400" dirty="0">
                <a:latin typeface="Times New Roman" pitchFamily="18" charset="0"/>
                <a:cs typeface="Times New Roman" pitchFamily="18" charset="0"/>
              </a:rPr>
              <a:t>су се упознавала са геометријским облицима из непосредног окружења у вртићу, које је </a:t>
            </a:r>
            <a:r>
              <a:rPr lang="sr-Cyrl-CS" sz="2400" dirty="0" smtClean="0">
                <a:latin typeface="Times New Roman" pitchFamily="18" charset="0"/>
                <a:cs typeface="Times New Roman" pitchFamily="18" charset="0"/>
              </a:rPr>
              <a:t>било врло </a:t>
            </a:r>
            <a:r>
              <a:rPr lang="sr-Cyrl-CS" sz="2400" dirty="0">
                <a:latin typeface="Times New Roman" pitchFamily="18" charset="0"/>
                <a:cs typeface="Times New Roman" pitchFamily="18" charset="0"/>
              </a:rPr>
              <a:t>креативно.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На </a:t>
            </a:r>
            <a:r>
              <a:rPr lang="sr-Cyrl-CS" sz="2400" dirty="0">
                <a:latin typeface="Times New Roman" pitchFamily="18" charset="0"/>
                <a:cs typeface="Times New Roman" pitchFamily="18" charset="0"/>
              </a:rPr>
              <a:t>поду вртића </a:t>
            </a:r>
            <a:r>
              <a:rPr lang="sr-Cyrl-CS" sz="2400" dirty="0" smtClean="0">
                <a:latin typeface="Times New Roman" pitchFamily="18" charset="0"/>
                <a:cs typeface="Times New Roman" pitchFamily="18" charset="0"/>
              </a:rPr>
              <a:t>могу бити </a:t>
            </a:r>
            <a:r>
              <a:rPr lang="sr-Cyrl-CS" sz="2400" dirty="0">
                <a:latin typeface="Times New Roman" pitchFamily="18" charset="0"/>
                <a:cs typeface="Times New Roman" pitchFamily="18" charset="0"/>
              </a:rPr>
              <a:t>исцртане шеме које подстичу децу на кретање, али и на развој математичких појмова: броја, бројања и геометријских облика.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Такође</a:t>
            </a:r>
            <a:r>
              <a:rPr lang="sr-Cyrl-CS" sz="2400" dirty="0">
                <a:latin typeface="Times New Roman" pitchFamily="18" charset="0"/>
                <a:cs typeface="Times New Roman" pitchFamily="18" charset="0"/>
              </a:rPr>
              <a:t>, окружење и свакодневне активности подстичу на развој просторних и временских релација.</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smtClean="0"/>
              <a:t>Сарадња са родитељима</a:t>
            </a:r>
            <a:endParaRPr lang="en-US" dirty="0"/>
          </a:p>
        </p:txBody>
      </p:sp>
      <p:sp>
        <p:nvSpPr>
          <p:cNvPr id="3" name="Content Placeholder 2"/>
          <p:cNvSpPr>
            <a:spLocks noGrp="1"/>
          </p:cNvSpPr>
          <p:nvPr>
            <p:ph idx="1"/>
          </p:nvPr>
        </p:nvSpPr>
        <p:spPr/>
        <p:txBody>
          <a:bodyPr>
            <a:normAutofit/>
          </a:bodyPr>
          <a:lstStyle/>
          <a:p>
            <a:pPr algn="just"/>
            <a:r>
              <a:rPr lang="sr-Cyrl-CS" sz="2400" dirty="0">
                <a:latin typeface="Times New Roman" pitchFamily="18" charset="0"/>
                <a:cs typeface="Times New Roman" pitchFamily="18" charset="0"/>
              </a:rPr>
              <a:t>У пројекте су били укључени и родитељи и спољни сарадници. </a:t>
            </a:r>
            <a:endParaRPr lang="sr-Cyrl-CS" sz="2400" dirty="0" smtClean="0">
              <a:latin typeface="Times New Roman" pitchFamily="18" charset="0"/>
              <a:cs typeface="Times New Roman" pitchFamily="18" charset="0"/>
            </a:endParaRPr>
          </a:p>
          <a:p>
            <a:pPr algn="just"/>
            <a:r>
              <a:rPr lang="sr-Cyrl-CS" sz="2400" dirty="0" smtClean="0">
                <a:latin typeface="Times New Roman" pitchFamily="18" charset="0"/>
                <a:cs typeface="Times New Roman" pitchFamily="18" charset="0"/>
              </a:rPr>
              <a:t>У </a:t>
            </a:r>
            <a:r>
              <a:rPr lang="sr-Cyrl-CS" sz="2400" dirty="0">
                <a:latin typeface="Times New Roman" pitchFamily="18" charset="0"/>
                <a:cs typeface="Times New Roman" pitchFamily="18" charset="0"/>
              </a:rPr>
              <a:t>оквиру активности са родитељима била је присутна обрада математичких појмова, као што је на пример мерење масе и </a:t>
            </a:r>
            <a:r>
              <a:rPr lang="sr-Cyrl-CS" sz="2400" dirty="0" smtClean="0">
                <a:latin typeface="Times New Roman" pitchFamily="18" charset="0"/>
                <a:cs typeface="Times New Roman" pitchFamily="18" charset="0"/>
              </a:rPr>
              <a:t>висине</a:t>
            </a:r>
            <a:r>
              <a:rPr lang="sr-Cyrl-CS" sz="2400" dirty="0">
                <a:latin typeface="Times New Roman" pitchFamily="18" charset="0"/>
                <a:cs typeface="Times New Roman" pitchFamily="18" charset="0"/>
              </a:rPr>
              <a:t> </a:t>
            </a:r>
            <a:r>
              <a:rPr lang="sr-Cyrl-CS" sz="2400" dirty="0" smtClean="0">
                <a:latin typeface="Times New Roman" pitchFamily="18" charset="0"/>
                <a:cs typeface="Times New Roman" pitchFamily="18" charset="0"/>
              </a:rPr>
              <a:t>у случају када је родитељ, који је лакар или медицинска сестра, дође у посету.</a:t>
            </a:r>
          </a:p>
          <a:p>
            <a:pPr algn="just"/>
            <a:r>
              <a:rPr lang="sr-Cyrl-CS" sz="2400" dirty="0" smtClean="0">
                <a:latin typeface="Times New Roman" pitchFamily="18" charset="0"/>
                <a:cs typeface="Times New Roman" pitchFamily="18" charset="0"/>
              </a:rPr>
              <a:t> </a:t>
            </a:r>
            <a:r>
              <a:rPr lang="sr-Cyrl-CS" sz="2400" dirty="0">
                <a:latin typeface="Times New Roman" pitchFamily="18" charset="0"/>
                <a:cs typeface="Times New Roman" pitchFamily="18" charset="0"/>
              </a:rPr>
              <a:t>Са спољним </a:t>
            </a:r>
            <a:r>
              <a:rPr lang="sr-Cyrl-CS" sz="2400" dirty="0" smtClean="0">
                <a:latin typeface="Times New Roman" pitchFamily="18" charset="0"/>
                <a:cs typeface="Times New Roman" pitchFamily="18" charset="0"/>
              </a:rPr>
              <a:t>сарадницима, као што су спортисти, </a:t>
            </a:r>
            <a:r>
              <a:rPr lang="sr-Cyrl-CS" sz="2400" dirty="0">
                <a:latin typeface="Times New Roman" pitchFamily="18" charset="0"/>
                <a:cs typeface="Times New Roman" pitchFamily="18" charset="0"/>
              </a:rPr>
              <a:t>студенти су, </a:t>
            </a:r>
            <a:r>
              <a:rPr lang="sr-Cyrl-CS" sz="2400" dirty="0" smtClean="0">
                <a:latin typeface="Times New Roman" pitchFamily="18" charset="0"/>
                <a:cs typeface="Times New Roman" pitchFamily="18" charset="0"/>
              </a:rPr>
              <a:t>организовали </a:t>
            </a:r>
            <a:r>
              <a:rPr lang="sr-Cyrl-CS" sz="2400" dirty="0">
                <a:latin typeface="Times New Roman" pitchFamily="18" charset="0"/>
                <a:cs typeface="Times New Roman" pitchFamily="18" charset="0"/>
              </a:rPr>
              <a:t>интегрисане активности математике и физичког васпитања и обрађивали појмове везане за мере и мерење</a:t>
            </a:r>
            <a:r>
              <a:rPr lang="sr-Cyrl-CS" sz="2400" dirty="0" smtClean="0">
                <a:latin typeface="Times New Roman" pitchFamily="18" charset="0"/>
                <a:cs typeface="Times New Roman" pitchFamily="18" charset="0"/>
              </a:rPr>
              <a:t>. Такође и родитељи који се баве музиком могу организовати активности са децом.</a:t>
            </a:r>
            <a:endParaRPr lang="en-US"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797</Words>
  <Application>Microsoft Office PowerPoint</Application>
  <PresentationFormat>On-screen Show (4:3)</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Развој математичких појмова у оквиру интегрисаних активности   -примери- </vt:lpstr>
      <vt:lpstr>Увод</vt:lpstr>
      <vt:lpstr>Slide 3</vt:lpstr>
      <vt:lpstr>Интеграција математике и физичког васпитања</vt:lpstr>
      <vt:lpstr>Slide 5</vt:lpstr>
      <vt:lpstr>Интеграција математике и музичког васпитања</vt:lpstr>
      <vt:lpstr>Проблемске ситуације</vt:lpstr>
      <vt:lpstr>Уређење простора</vt:lpstr>
      <vt:lpstr>Сарадња са родитељима</vt:lpstr>
      <vt:lpstr>Окружење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Развој математичких појмова у оквиру интегрисаних активности   -примери-</dc:title>
  <dc:creator>Korisnik</dc:creator>
  <cp:lastModifiedBy>Korisnik</cp:lastModifiedBy>
  <cp:revision>17</cp:revision>
  <dcterms:created xsi:type="dcterms:W3CDTF">2021-03-16T14:45:25Z</dcterms:created>
  <dcterms:modified xsi:type="dcterms:W3CDTF">2022-03-17T12:59:54Z</dcterms:modified>
</cp:coreProperties>
</file>