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4" r:id="rId7"/>
    <p:sldId id="262" r:id="rId8"/>
    <p:sldId id="263" r:id="rId9"/>
    <p:sldId id="261" r:id="rId10"/>
    <p:sldId id="265" r:id="rId11"/>
  </p:sldIdLst>
  <p:sldSz cx="9144000" cy="6858000" type="screen4x3"/>
  <p:notesSz cx="6858000" cy="9144000"/>
  <p:defaultTextStyle>
    <a:defPPr>
      <a:defRPr lang="sr-Latn-R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3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sr-Latn-R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988FAC-0E02-4425-A704-57192520FFC0}" type="datetimeFigureOut">
              <a:rPr lang="sr-Latn-RS" smtClean="0"/>
              <a:pPr/>
              <a:t>31.10.2016.</a:t>
            </a:fld>
            <a:endParaRPr lang="sr-Latn-R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sr-Latn-R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0F68A4-4D8C-471C-9868-B1F3D8BB2BE1}" type="slidenum">
              <a:rPr lang="sr-Latn-RS" smtClean="0"/>
              <a:pPr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xmlns="" val="38945470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sr-Latn-R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00F68A4-4D8C-471C-9868-B1F3D8BB2BE1}" type="slidenum">
              <a:rPr lang="sr-Latn-RS" smtClean="0"/>
              <a:pPr/>
              <a:t>8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xmlns="" val="17331729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05575-A12E-4952-9020-0E8F100972AB}" type="datetimeFigureOut">
              <a:rPr lang="sr-Latn-RS" smtClean="0"/>
              <a:pPr/>
              <a:t>31.10.2016.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95648-11B7-4C2E-B64F-123125A372D0}" type="slidenum">
              <a:rPr lang="sr-Latn-RS" smtClean="0"/>
              <a:pPr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xmlns="" val="22767117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05575-A12E-4952-9020-0E8F100972AB}" type="datetimeFigureOut">
              <a:rPr lang="sr-Latn-RS" smtClean="0"/>
              <a:pPr/>
              <a:t>31.10.2016.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95648-11B7-4C2E-B64F-123125A372D0}" type="slidenum">
              <a:rPr lang="sr-Latn-RS" smtClean="0"/>
              <a:pPr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xmlns="" val="19752878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05575-A12E-4952-9020-0E8F100972AB}" type="datetimeFigureOut">
              <a:rPr lang="sr-Latn-RS" smtClean="0"/>
              <a:pPr/>
              <a:t>31.10.2016.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95648-11B7-4C2E-B64F-123125A372D0}" type="slidenum">
              <a:rPr lang="sr-Latn-RS" smtClean="0"/>
              <a:pPr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xmlns="" val="25900692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05575-A12E-4952-9020-0E8F100972AB}" type="datetimeFigureOut">
              <a:rPr lang="sr-Latn-RS" smtClean="0"/>
              <a:pPr/>
              <a:t>31.10.2016.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95648-11B7-4C2E-B64F-123125A372D0}" type="slidenum">
              <a:rPr lang="sr-Latn-RS" smtClean="0"/>
              <a:pPr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xmlns="" val="23731663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05575-A12E-4952-9020-0E8F100972AB}" type="datetimeFigureOut">
              <a:rPr lang="sr-Latn-RS" smtClean="0"/>
              <a:pPr/>
              <a:t>31.10.2016.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95648-11B7-4C2E-B64F-123125A372D0}" type="slidenum">
              <a:rPr lang="sr-Latn-RS" smtClean="0"/>
              <a:pPr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xmlns="" val="1658219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05575-A12E-4952-9020-0E8F100972AB}" type="datetimeFigureOut">
              <a:rPr lang="sr-Latn-RS" smtClean="0"/>
              <a:pPr/>
              <a:t>31.10.2016.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95648-11B7-4C2E-B64F-123125A372D0}" type="slidenum">
              <a:rPr lang="sr-Latn-RS" smtClean="0"/>
              <a:pPr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xmlns="" val="3445103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05575-A12E-4952-9020-0E8F100972AB}" type="datetimeFigureOut">
              <a:rPr lang="sr-Latn-RS" smtClean="0"/>
              <a:pPr/>
              <a:t>31.10.2016.</a:t>
            </a:fld>
            <a:endParaRPr lang="sr-Latn-R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95648-11B7-4C2E-B64F-123125A372D0}" type="slidenum">
              <a:rPr lang="sr-Latn-RS" smtClean="0"/>
              <a:pPr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xmlns="" val="24635852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05575-A12E-4952-9020-0E8F100972AB}" type="datetimeFigureOut">
              <a:rPr lang="sr-Latn-RS" smtClean="0"/>
              <a:pPr/>
              <a:t>31.10.2016.</a:t>
            </a:fld>
            <a:endParaRPr lang="sr-Latn-R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95648-11B7-4C2E-B64F-123125A372D0}" type="slidenum">
              <a:rPr lang="sr-Latn-RS" smtClean="0"/>
              <a:pPr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xmlns="" val="2833823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05575-A12E-4952-9020-0E8F100972AB}" type="datetimeFigureOut">
              <a:rPr lang="sr-Latn-RS" smtClean="0"/>
              <a:pPr/>
              <a:t>31.10.2016.</a:t>
            </a:fld>
            <a:endParaRPr lang="sr-Latn-R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95648-11B7-4C2E-B64F-123125A372D0}" type="slidenum">
              <a:rPr lang="sr-Latn-RS" smtClean="0"/>
              <a:pPr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xmlns="" val="9503099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05575-A12E-4952-9020-0E8F100972AB}" type="datetimeFigureOut">
              <a:rPr lang="sr-Latn-RS" smtClean="0"/>
              <a:pPr/>
              <a:t>31.10.2016.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95648-11B7-4C2E-B64F-123125A372D0}" type="slidenum">
              <a:rPr lang="sr-Latn-RS" smtClean="0"/>
              <a:pPr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xmlns="" val="31927487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r-Latn-R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A05575-A12E-4952-9020-0E8F100972AB}" type="datetimeFigureOut">
              <a:rPr lang="sr-Latn-RS" smtClean="0"/>
              <a:pPr/>
              <a:t>31.10.2016.</a:t>
            </a:fld>
            <a:endParaRPr lang="sr-Latn-R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r-Latn-R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95648-11B7-4C2E-B64F-123125A372D0}" type="slidenum">
              <a:rPr lang="sr-Latn-RS" smtClean="0"/>
              <a:pPr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xmlns="" val="12312708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sr-Latn-R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sr-Latn-R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A05575-A12E-4952-9020-0E8F100972AB}" type="datetimeFigureOut">
              <a:rPr lang="sr-Latn-RS" smtClean="0"/>
              <a:pPr/>
              <a:t>31.10.2016.</a:t>
            </a:fld>
            <a:endParaRPr lang="sr-Latn-R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r-Latn-R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595648-11B7-4C2E-B64F-123125A372D0}" type="slidenum">
              <a:rPr lang="sr-Latn-RS" smtClean="0"/>
              <a:pPr/>
              <a:t>‹#›</a:t>
            </a:fld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xmlns="" val="6292925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r-Latn-R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r-Cyrl-RS" dirty="0" smtClean="0">
                <a:solidFill>
                  <a:srgbClr val="FF0000"/>
                </a:solidFill>
              </a:rPr>
              <a:t>Планирање и моделовање активности на развоју говора</a:t>
            </a:r>
            <a:endParaRPr lang="sr-Latn-RS" dirty="0">
              <a:solidFill>
                <a:srgbClr val="FF00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sr-Latn-RS"/>
          </a:p>
        </p:txBody>
      </p:sp>
    </p:spTree>
    <p:extLst>
      <p:ext uri="{BB962C8B-B14F-4D97-AF65-F5344CB8AC3E}">
        <p14:creationId xmlns:p14="http://schemas.microsoft.com/office/powerpoint/2010/main" xmlns="" val="22053376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solidFill>
                  <a:srgbClr val="FF0000"/>
                </a:solidFill>
              </a:rPr>
              <a:t>Циљеви се не морају остварити</a:t>
            </a:r>
            <a:endParaRPr lang="sr-Latn-R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smtClean="0">
                <a:solidFill>
                  <a:srgbClr val="0070C0"/>
                </a:solidFill>
              </a:rPr>
              <a:t>Циљеви се могу мењати у току </a:t>
            </a:r>
            <a:r>
              <a:rPr lang="sr-Cyrl-RS" dirty="0" smtClean="0">
                <a:solidFill>
                  <a:srgbClr val="0070C0"/>
                </a:solidFill>
              </a:rPr>
              <a:t>активности.</a:t>
            </a:r>
            <a:endParaRPr lang="sr-Cyrl-RS" dirty="0" smtClean="0">
              <a:solidFill>
                <a:srgbClr val="0070C0"/>
              </a:solidFill>
            </a:endParaRPr>
          </a:p>
          <a:p>
            <a:r>
              <a:rPr lang="sr-Cyrl-RS" dirty="0" smtClean="0">
                <a:solidFill>
                  <a:srgbClr val="0070C0"/>
                </a:solidFill>
              </a:rPr>
              <a:t>На промену циљева </a:t>
            </a:r>
            <a:r>
              <a:rPr lang="sr-Cyrl-RS" dirty="0" smtClean="0">
                <a:solidFill>
                  <a:srgbClr val="0070C0"/>
                </a:solidFill>
              </a:rPr>
              <a:t>утичу расположење </a:t>
            </a:r>
            <a:r>
              <a:rPr lang="sr-Cyrl-RS" dirty="0" smtClean="0">
                <a:solidFill>
                  <a:srgbClr val="0070C0"/>
                </a:solidFill>
              </a:rPr>
              <a:t>деце и </a:t>
            </a:r>
            <a:r>
              <a:rPr lang="sr-Cyrl-RS" dirty="0" smtClean="0">
                <a:solidFill>
                  <a:srgbClr val="0070C0"/>
                </a:solidFill>
              </a:rPr>
              <a:t>токови комуникације.</a:t>
            </a:r>
            <a:endParaRPr lang="sr-Cyrl-RS" dirty="0" smtClean="0">
              <a:solidFill>
                <a:srgbClr val="0070C0"/>
              </a:solidFill>
            </a:endParaRPr>
          </a:p>
          <a:p>
            <a:r>
              <a:rPr lang="sr-Cyrl-RS" sz="3600" dirty="0" smtClean="0">
                <a:solidFill>
                  <a:srgbClr val="00B050"/>
                </a:solidFill>
              </a:rPr>
              <a:t>Комуникација се не може у потпуности </a:t>
            </a:r>
            <a:r>
              <a:rPr lang="sr-Cyrl-RS" sz="3600" dirty="0" smtClean="0">
                <a:solidFill>
                  <a:srgbClr val="00B050"/>
                </a:solidFill>
              </a:rPr>
              <a:t>испланирати.</a:t>
            </a:r>
            <a:endParaRPr lang="sr-Latn-RS" sz="3600" dirty="0">
              <a:solidFill>
                <a:srgbClr val="00B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004655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solidFill>
                  <a:srgbClr val="FF0000"/>
                </a:solidFill>
              </a:rPr>
              <a:t>ПЛАНРАЊЕ АКТИВНОСТИ</a:t>
            </a:r>
            <a:endParaRPr lang="sr-Latn-R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Cyrl-RS" dirty="0" smtClean="0">
                <a:solidFill>
                  <a:srgbClr val="FFC000"/>
                </a:solidFill>
              </a:rPr>
              <a:t>Тематско планирање:</a:t>
            </a:r>
          </a:p>
          <a:p>
            <a:r>
              <a:rPr lang="sr-Cyrl-RS" dirty="0" smtClean="0">
                <a:solidFill>
                  <a:srgbClr val="00B0F0"/>
                </a:solidFill>
              </a:rPr>
              <a:t>Месечни план</a:t>
            </a:r>
          </a:p>
          <a:p>
            <a:r>
              <a:rPr lang="sr-Cyrl-RS" dirty="0" smtClean="0">
                <a:solidFill>
                  <a:srgbClr val="00B0F0"/>
                </a:solidFill>
              </a:rPr>
              <a:t>Недељни план</a:t>
            </a:r>
          </a:p>
          <a:p>
            <a:r>
              <a:rPr lang="sr-Cyrl-RS" dirty="0" smtClean="0">
                <a:solidFill>
                  <a:srgbClr val="00B0F0"/>
                </a:solidFill>
              </a:rPr>
              <a:t>Дневна скица активности</a:t>
            </a:r>
            <a:endParaRPr lang="sr-Latn-R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963862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 smtClean="0">
                <a:solidFill>
                  <a:srgbClr val="FF0000"/>
                </a:solidFill>
              </a:rPr>
              <a:t>СВЕ ШТО ЈЕ ПЛАНИРАНО</a:t>
            </a:r>
            <a:br>
              <a:rPr lang="sr-Cyrl-RS" dirty="0" smtClean="0">
                <a:solidFill>
                  <a:srgbClr val="FF0000"/>
                </a:solidFill>
              </a:rPr>
            </a:br>
            <a:r>
              <a:rPr lang="sr-Cyrl-RS" dirty="0" smtClean="0">
                <a:solidFill>
                  <a:srgbClr val="FF0000"/>
                </a:solidFill>
              </a:rPr>
              <a:t>– РАЗВОЈ ЈЕ ГОВОРА</a:t>
            </a:r>
            <a:endParaRPr lang="sr-Latn-R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smtClean="0">
                <a:solidFill>
                  <a:srgbClr val="0070C0"/>
                </a:solidFill>
              </a:rPr>
              <a:t>Цео васпитнообразовни рад почива на комуникацији.</a:t>
            </a:r>
          </a:p>
          <a:p>
            <a:r>
              <a:rPr lang="sr-Cyrl-RS" dirty="0" smtClean="0">
                <a:solidFill>
                  <a:srgbClr val="0070C0"/>
                </a:solidFill>
              </a:rPr>
              <a:t>Сваки развој комуникације је и развој говора.</a:t>
            </a:r>
          </a:p>
          <a:p>
            <a:r>
              <a:rPr lang="sr-Cyrl-RS" dirty="0" smtClean="0">
                <a:solidFill>
                  <a:srgbClr val="0070C0"/>
                </a:solidFill>
              </a:rPr>
              <a:t>Нема границе између развоја говора и онога чиме се баве остала методичка подручја.</a:t>
            </a:r>
            <a:endParaRPr lang="sr-Latn-R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688369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 smtClean="0">
                <a:solidFill>
                  <a:srgbClr val="FF0000"/>
                </a:solidFill>
              </a:rPr>
              <a:t>И ОНО ШТО НИЈЕ ПЛАНИРАНО – РАЗВОЈ ЈЕ ГОВОРА</a:t>
            </a:r>
            <a:endParaRPr lang="sr-Latn-R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sr-Cyrl-RS" sz="3600" dirty="0">
                <a:solidFill>
                  <a:srgbClr val="FFC000"/>
                </a:solidFill>
              </a:rPr>
              <a:t>С</a:t>
            </a:r>
            <a:r>
              <a:rPr lang="sr-Cyrl-RS" sz="3600" dirty="0" smtClean="0">
                <a:solidFill>
                  <a:srgbClr val="FFC000"/>
                </a:solidFill>
              </a:rPr>
              <a:t>вакодневни живот почива на комуни-кацији:</a:t>
            </a:r>
          </a:p>
          <a:p>
            <a:r>
              <a:rPr lang="sr-Cyrl-RS" sz="3600" dirty="0" smtClean="0">
                <a:solidFill>
                  <a:srgbClr val="0070C0"/>
                </a:solidFill>
              </a:rPr>
              <a:t>Неочекивани пријатни и непријатни догађаји</a:t>
            </a:r>
          </a:p>
          <a:p>
            <a:r>
              <a:rPr lang="sr-Cyrl-RS" sz="3600" dirty="0" smtClean="0">
                <a:solidFill>
                  <a:srgbClr val="0070C0"/>
                </a:solidFill>
              </a:rPr>
              <a:t>Свакодневна животна рутина</a:t>
            </a:r>
            <a:endParaRPr lang="sr-Latn-RS" sz="36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813352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 smtClean="0">
                <a:solidFill>
                  <a:srgbClr val="FF0000"/>
                </a:solidFill>
              </a:rPr>
              <a:t>СПЕЦИФИЧНОСТИ АКТИВНОСТИ КОЈЕ СУ ПЛАНИРАНЕ</a:t>
            </a:r>
            <a:endParaRPr lang="sr-Latn-R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smtClean="0">
                <a:solidFill>
                  <a:srgbClr val="0070C0"/>
                </a:solidFill>
              </a:rPr>
              <a:t>Имају своју унапред припремљену тематику (садржину).</a:t>
            </a:r>
          </a:p>
          <a:p>
            <a:r>
              <a:rPr lang="sr-Cyrl-RS" dirty="0" smtClean="0">
                <a:solidFill>
                  <a:srgbClr val="0070C0"/>
                </a:solidFill>
              </a:rPr>
              <a:t>Имају своје циљеве.</a:t>
            </a:r>
          </a:p>
          <a:p>
            <a:r>
              <a:rPr lang="sr-Cyrl-RS" dirty="0" smtClean="0">
                <a:solidFill>
                  <a:srgbClr val="0070C0"/>
                </a:solidFill>
              </a:rPr>
              <a:t>Подразумевају поступке и средства који су унапред припремљени или планирани.</a:t>
            </a:r>
          </a:p>
          <a:p>
            <a:r>
              <a:rPr lang="sr-Cyrl-RS" dirty="0" smtClean="0">
                <a:solidFill>
                  <a:srgbClr val="0070C0"/>
                </a:solidFill>
              </a:rPr>
              <a:t>Подразумевају очекивање појединих исхода.</a:t>
            </a:r>
            <a:endParaRPr lang="sr-Latn-R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65824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>
                <a:solidFill>
                  <a:srgbClr val="FF0000"/>
                </a:solidFill>
              </a:rPr>
              <a:t>ПЛАНИРАЊЕ УСЛОВА И ОКОЛНОСТИ</a:t>
            </a:r>
            <a:endParaRPr lang="sr-Latn-R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>
                <a:solidFill>
                  <a:srgbClr val="0070C0"/>
                </a:solidFill>
              </a:rPr>
              <a:t>Могуће је да васпитач планира и организује само одређене услове и околности које треба да буду повољне за укупан развој детета, па и за развој говора.</a:t>
            </a:r>
          </a:p>
          <a:p>
            <a:r>
              <a:rPr lang="sr-Cyrl-RS" dirty="0">
                <a:solidFill>
                  <a:srgbClr val="0070C0"/>
                </a:solidFill>
              </a:rPr>
              <a:t>Такво планирање нема чврсто дефинисане циљеве, али,  најчешће, има очекиване исходе.</a:t>
            </a:r>
          </a:p>
          <a:p>
            <a:endParaRPr lang="sr-Latn-RS" dirty="0"/>
          </a:p>
        </p:txBody>
      </p:sp>
    </p:spTree>
    <p:extLst>
      <p:ext uri="{BB962C8B-B14F-4D97-AF65-F5344CB8AC3E}">
        <p14:creationId xmlns:p14="http://schemas.microsoft.com/office/powerpoint/2010/main" xmlns="" val="10151950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r-Cyrl-RS" dirty="0" smtClean="0">
                <a:solidFill>
                  <a:srgbClr val="FF0000"/>
                </a:solidFill>
              </a:rPr>
              <a:t>МОДЕЛОВАЊЕ УСМЕРЕНЕ АКТИВНОСТИ – ИЗБОР ТЕМЕ</a:t>
            </a:r>
            <a:endParaRPr lang="sr-Latn-R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sr-Cyrl-RS" dirty="0" smtClean="0">
                <a:solidFill>
                  <a:srgbClr val="FFC000"/>
                </a:solidFill>
              </a:rPr>
              <a:t>Неке од могућих тематске области:</a:t>
            </a:r>
          </a:p>
          <a:p>
            <a:r>
              <a:rPr lang="sr-Cyrl-RS" dirty="0" smtClean="0">
                <a:solidFill>
                  <a:srgbClr val="0070C0"/>
                </a:solidFill>
              </a:rPr>
              <a:t>Језичке игре</a:t>
            </a:r>
          </a:p>
          <a:p>
            <a:r>
              <a:rPr lang="sr-Cyrl-RS" dirty="0" smtClean="0">
                <a:solidFill>
                  <a:srgbClr val="0070C0"/>
                </a:solidFill>
              </a:rPr>
              <a:t>Говорно стваралаштво</a:t>
            </a:r>
          </a:p>
          <a:p>
            <a:r>
              <a:rPr lang="sr-Cyrl-RS" dirty="0" smtClean="0">
                <a:solidFill>
                  <a:srgbClr val="0070C0"/>
                </a:solidFill>
              </a:rPr>
              <a:t>Интерпретација књижевног текста</a:t>
            </a:r>
          </a:p>
          <a:p>
            <a:r>
              <a:rPr lang="sr-Cyrl-RS" dirty="0" smtClean="0">
                <a:solidFill>
                  <a:srgbClr val="0070C0"/>
                </a:solidFill>
              </a:rPr>
              <a:t>Драматизација</a:t>
            </a:r>
          </a:p>
        </p:txBody>
      </p:sp>
    </p:spTree>
    <p:extLst>
      <p:ext uri="{BB962C8B-B14F-4D97-AF65-F5344CB8AC3E}">
        <p14:creationId xmlns:p14="http://schemas.microsoft.com/office/powerpoint/2010/main" xmlns="" val="90885642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r-Cyrl-RS" dirty="0" smtClean="0">
                <a:solidFill>
                  <a:srgbClr val="FF0000"/>
                </a:solidFill>
              </a:rPr>
              <a:t>Дефинисање циљева</a:t>
            </a:r>
            <a:endParaRPr lang="sr-Latn-R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sr-Cyrl-RS" dirty="0" smtClean="0">
                <a:solidFill>
                  <a:srgbClr val="0070C0"/>
                </a:solidFill>
              </a:rPr>
              <a:t>Циљеви се могу тицати различитих аспеката развоја говора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sr-Cyrl-RS" dirty="0" smtClean="0">
                <a:solidFill>
                  <a:srgbClr val="0070C0"/>
                </a:solidFill>
              </a:rPr>
              <a:t>Артикулације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sr-Cyrl-RS" dirty="0" smtClean="0">
                <a:solidFill>
                  <a:srgbClr val="0070C0"/>
                </a:solidFill>
              </a:rPr>
              <a:t>Богаћења речника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sr-Cyrl-RS" dirty="0" smtClean="0">
                <a:solidFill>
                  <a:srgbClr val="0070C0"/>
                </a:solidFill>
              </a:rPr>
              <a:t>Развоја комуникације</a:t>
            </a:r>
            <a:endParaRPr lang="en-US" dirty="0" smtClean="0">
              <a:solidFill>
                <a:srgbClr val="0070C0"/>
              </a:solidFill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sr-Cyrl-RS" dirty="0" smtClean="0">
                <a:solidFill>
                  <a:srgbClr val="0070C0"/>
                </a:solidFill>
              </a:rPr>
              <a:t>Језичког стваралаштва</a:t>
            </a:r>
          </a:p>
          <a:p>
            <a:pPr lvl="1">
              <a:buFont typeface="Wingdings" panose="05000000000000000000" pitchFamily="2" charset="2"/>
              <a:buChar char="Ø"/>
            </a:pPr>
            <a:r>
              <a:rPr lang="sr-Cyrl-RS" dirty="0" smtClean="0">
                <a:solidFill>
                  <a:srgbClr val="0070C0"/>
                </a:solidFill>
              </a:rPr>
              <a:t>Упознавања с књижевношћу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sr-Cyrl-RS" sz="3200" dirty="0" smtClean="0">
                <a:solidFill>
                  <a:srgbClr val="0070C0"/>
                </a:solidFill>
              </a:rPr>
              <a:t>Такође, циљеви могу бити и сазнајни</a:t>
            </a:r>
            <a:r>
              <a:rPr lang="sr-Cyrl-RS" dirty="0" smtClean="0">
                <a:solidFill>
                  <a:srgbClr val="0070C0"/>
                </a:solidFill>
              </a:rPr>
              <a:t> и васпитни </a:t>
            </a:r>
            <a:endParaRPr lang="sr-Latn-R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650697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sr-Cyrl-RS" dirty="0" smtClean="0">
                <a:solidFill>
                  <a:srgbClr val="FF0000"/>
                </a:solidFill>
              </a:rPr>
              <a:t>Поступци и средства</a:t>
            </a:r>
            <a:endParaRPr lang="sr-Latn-R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r-Cyrl-RS" dirty="0" smtClean="0">
                <a:solidFill>
                  <a:srgbClr val="0070C0"/>
                </a:solidFill>
              </a:rPr>
              <a:t>На основу теме и циљева бивају одабрани:</a:t>
            </a:r>
          </a:p>
          <a:p>
            <a:r>
              <a:rPr lang="sr-Cyrl-RS" dirty="0" smtClean="0">
                <a:solidFill>
                  <a:srgbClr val="0070C0"/>
                </a:solidFill>
              </a:rPr>
              <a:t>поступци </a:t>
            </a:r>
          </a:p>
          <a:p>
            <a:r>
              <a:rPr lang="sr-Cyrl-RS" dirty="0" smtClean="0">
                <a:solidFill>
                  <a:srgbClr val="0070C0"/>
                </a:solidFill>
              </a:rPr>
              <a:t>средства</a:t>
            </a:r>
          </a:p>
          <a:p>
            <a:r>
              <a:rPr lang="sr-Cyrl-RS" dirty="0" smtClean="0">
                <a:solidFill>
                  <a:srgbClr val="0070C0"/>
                </a:solidFill>
              </a:rPr>
              <a:t>Начин организације простора и времена</a:t>
            </a:r>
            <a:endParaRPr lang="sr-Latn-R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563951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93</TotalTime>
  <Words>254</Words>
  <Application>Microsoft Office PowerPoint</Application>
  <PresentationFormat>On-screen Show (4:3)</PresentationFormat>
  <Paragraphs>46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Планирање и моделовање активности на развоју говора</vt:lpstr>
      <vt:lpstr>ПЛАНРАЊЕ АКТИВНОСТИ</vt:lpstr>
      <vt:lpstr>СВЕ ШТО ЈЕ ПЛАНИРАНО – РАЗВОЈ ЈЕ ГОВОРА</vt:lpstr>
      <vt:lpstr>И ОНО ШТО НИЈЕ ПЛАНИРАНО – РАЗВОЈ ЈЕ ГОВОРА</vt:lpstr>
      <vt:lpstr>СПЕЦИФИЧНОСТИ АКТИВНОСТИ КОЈЕ СУ ПЛАНИРАНЕ</vt:lpstr>
      <vt:lpstr>ПЛАНИРАЊЕ УСЛОВА И ОКОЛНОСТИ</vt:lpstr>
      <vt:lpstr>МОДЕЛОВАЊЕ УСМЕРЕНЕ АКТИВНОСТИ – ИЗБОР ТЕМЕ</vt:lpstr>
      <vt:lpstr>Дефинисање циљева</vt:lpstr>
      <vt:lpstr>Поступци и средства</vt:lpstr>
      <vt:lpstr>Циљеви се не морају остварити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Планирање и моделовање активности на развоју говора</dc:title>
  <dc:creator>Jovo</dc:creator>
  <cp:lastModifiedBy>Korisnik</cp:lastModifiedBy>
  <cp:revision>10</cp:revision>
  <dcterms:created xsi:type="dcterms:W3CDTF">2013-10-10T14:57:12Z</dcterms:created>
  <dcterms:modified xsi:type="dcterms:W3CDTF">2016-10-31T17:13:49Z</dcterms:modified>
</cp:coreProperties>
</file>