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1" r:id="rId5"/>
    <p:sldId id="264" r:id="rId6"/>
    <p:sldId id="267" r:id="rId7"/>
    <p:sldId id="268" r:id="rId8"/>
    <p:sldId id="272" r:id="rId9"/>
    <p:sldId id="270" r:id="rId10"/>
    <p:sldId id="274"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66A94-5AC0-44D2-BF69-43B2D23C9AF2}" type="doc">
      <dgm:prSet loTypeId="urn:microsoft.com/office/officeart/2005/8/layout/venn1" loCatId="relationship" qsTypeId="urn:microsoft.com/office/officeart/2005/8/quickstyle/simple1" qsCatId="simple" csTypeId="urn:microsoft.com/office/officeart/2005/8/colors/accent1_2" csCatId="accent1" phldr="1"/>
      <dgm:spPr/>
    </dgm:pt>
    <dgm:pt modelId="{0A162050-8749-4604-A456-95898703BCD8}">
      <dgm:prSet phldrT="[Text]" custT="1"/>
      <dgm:spPr/>
      <dgm:t>
        <a:bodyPr/>
        <a:lstStyle/>
        <a:p>
          <a:r>
            <a:rPr lang="en-US" sz="3200" dirty="0" smtClean="0"/>
            <a:t>WORKSHOPS - </a:t>
          </a:r>
          <a:r>
            <a:rPr lang="en-GB" sz="3200" b="0" dirty="0" smtClean="0"/>
            <a:t>L</a:t>
          </a:r>
          <a:r>
            <a:rPr lang="sr-Cyrl-RS" sz="3200" b="0" dirty="0" smtClean="0"/>
            <a:t>ECTURERS</a:t>
          </a:r>
          <a:r>
            <a:rPr lang="en-US" sz="3200" dirty="0" smtClean="0"/>
            <a:t> IN DIALOGUE</a:t>
          </a:r>
          <a:endParaRPr lang="en-US" sz="3200" dirty="0"/>
        </a:p>
      </dgm:t>
    </dgm:pt>
    <dgm:pt modelId="{6E5A7174-A36E-45F1-88A8-066C12F00A72}" type="parTrans" cxnId="{624AEAA9-6473-4E42-8CD4-CD7EF302D80D}">
      <dgm:prSet/>
      <dgm:spPr/>
      <dgm:t>
        <a:bodyPr/>
        <a:lstStyle/>
        <a:p>
          <a:endParaRPr lang="en-US"/>
        </a:p>
      </dgm:t>
    </dgm:pt>
    <dgm:pt modelId="{F12183DA-8F27-40EF-AEA5-8BD3E2A6AB3D}" type="sibTrans" cxnId="{624AEAA9-6473-4E42-8CD4-CD7EF302D80D}">
      <dgm:prSet/>
      <dgm:spPr/>
      <dgm:t>
        <a:bodyPr/>
        <a:lstStyle/>
        <a:p>
          <a:endParaRPr lang="en-US"/>
        </a:p>
      </dgm:t>
    </dgm:pt>
    <dgm:pt modelId="{6221CB8C-3EC2-4FD4-877B-20B3668EA1D0}">
      <dgm:prSet phldrT="[Text]" custT="1"/>
      <dgm:spPr/>
      <dgm:t>
        <a:bodyPr/>
        <a:lstStyle/>
        <a:p>
          <a:r>
            <a:rPr lang="en-US" sz="3200" dirty="0" smtClean="0"/>
            <a:t>SHADOW PLAY AS A PRODUCT OF COOPERATION</a:t>
          </a:r>
          <a:endParaRPr lang="en-US" sz="3200" dirty="0"/>
        </a:p>
      </dgm:t>
    </dgm:pt>
    <dgm:pt modelId="{08CC2300-EE99-4C7D-9BC5-C24F332E6C24}" type="parTrans" cxnId="{1C9D289A-81A9-4AF7-9D1C-C20E01D1B5A5}">
      <dgm:prSet/>
      <dgm:spPr/>
      <dgm:t>
        <a:bodyPr/>
        <a:lstStyle/>
        <a:p>
          <a:endParaRPr lang="en-US"/>
        </a:p>
      </dgm:t>
    </dgm:pt>
    <dgm:pt modelId="{0A22E17F-62C4-4A7C-AAB9-5652C1A2C509}" type="sibTrans" cxnId="{1C9D289A-81A9-4AF7-9D1C-C20E01D1B5A5}">
      <dgm:prSet/>
      <dgm:spPr/>
      <dgm:t>
        <a:bodyPr/>
        <a:lstStyle/>
        <a:p>
          <a:endParaRPr lang="en-US"/>
        </a:p>
      </dgm:t>
    </dgm:pt>
    <dgm:pt modelId="{F2AC91A3-2F31-4CE6-BC32-CAA68FFCBF15}" type="pres">
      <dgm:prSet presAssocID="{BC666A94-5AC0-44D2-BF69-43B2D23C9AF2}" presName="compositeShape" presStyleCnt="0">
        <dgm:presLayoutVars>
          <dgm:chMax val="7"/>
          <dgm:dir/>
          <dgm:resizeHandles val="exact"/>
        </dgm:presLayoutVars>
      </dgm:prSet>
      <dgm:spPr/>
    </dgm:pt>
    <dgm:pt modelId="{9B5C873F-9B69-4562-9BE3-C16C7E8E4066}" type="pres">
      <dgm:prSet presAssocID="{0A162050-8749-4604-A456-95898703BCD8}" presName="circ1" presStyleLbl="vennNode1" presStyleIdx="0" presStyleCnt="2"/>
      <dgm:spPr/>
      <dgm:t>
        <a:bodyPr/>
        <a:lstStyle/>
        <a:p>
          <a:endParaRPr lang="en-US"/>
        </a:p>
      </dgm:t>
    </dgm:pt>
    <dgm:pt modelId="{A71EB084-EBA5-4806-A467-2C69DEB387CC}" type="pres">
      <dgm:prSet presAssocID="{0A162050-8749-4604-A456-95898703BCD8}" presName="circ1Tx" presStyleLbl="revTx" presStyleIdx="0" presStyleCnt="0">
        <dgm:presLayoutVars>
          <dgm:chMax val="0"/>
          <dgm:chPref val="0"/>
          <dgm:bulletEnabled val="1"/>
        </dgm:presLayoutVars>
      </dgm:prSet>
      <dgm:spPr/>
      <dgm:t>
        <a:bodyPr/>
        <a:lstStyle/>
        <a:p>
          <a:endParaRPr lang="en-US"/>
        </a:p>
      </dgm:t>
    </dgm:pt>
    <dgm:pt modelId="{2C712B2D-0CCF-4513-98E9-415D23BECEC2}" type="pres">
      <dgm:prSet presAssocID="{6221CB8C-3EC2-4FD4-877B-20B3668EA1D0}" presName="circ2" presStyleLbl="vennNode1" presStyleIdx="1" presStyleCnt="2"/>
      <dgm:spPr/>
      <dgm:t>
        <a:bodyPr/>
        <a:lstStyle/>
        <a:p>
          <a:endParaRPr lang="en-US"/>
        </a:p>
      </dgm:t>
    </dgm:pt>
    <dgm:pt modelId="{38137238-75B7-4451-A257-0E002E43113D}" type="pres">
      <dgm:prSet presAssocID="{6221CB8C-3EC2-4FD4-877B-20B3668EA1D0}" presName="circ2Tx" presStyleLbl="revTx" presStyleIdx="0" presStyleCnt="0">
        <dgm:presLayoutVars>
          <dgm:chMax val="0"/>
          <dgm:chPref val="0"/>
          <dgm:bulletEnabled val="1"/>
        </dgm:presLayoutVars>
      </dgm:prSet>
      <dgm:spPr/>
      <dgm:t>
        <a:bodyPr/>
        <a:lstStyle/>
        <a:p>
          <a:endParaRPr lang="en-US"/>
        </a:p>
      </dgm:t>
    </dgm:pt>
  </dgm:ptLst>
  <dgm:cxnLst>
    <dgm:cxn modelId="{5E8D99B0-809B-4988-A9EA-A2B46147F641}" type="presOf" srcId="{0A162050-8749-4604-A456-95898703BCD8}" destId="{A71EB084-EBA5-4806-A467-2C69DEB387CC}" srcOrd="1" destOrd="0" presId="urn:microsoft.com/office/officeart/2005/8/layout/venn1"/>
    <dgm:cxn modelId="{F79344B3-29A0-4719-9E78-D1CC88D29BB9}" type="presOf" srcId="{6221CB8C-3EC2-4FD4-877B-20B3668EA1D0}" destId="{2C712B2D-0CCF-4513-98E9-415D23BECEC2}" srcOrd="0" destOrd="0" presId="urn:microsoft.com/office/officeart/2005/8/layout/venn1"/>
    <dgm:cxn modelId="{1C9D289A-81A9-4AF7-9D1C-C20E01D1B5A5}" srcId="{BC666A94-5AC0-44D2-BF69-43B2D23C9AF2}" destId="{6221CB8C-3EC2-4FD4-877B-20B3668EA1D0}" srcOrd="1" destOrd="0" parTransId="{08CC2300-EE99-4C7D-9BC5-C24F332E6C24}" sibTransId="{0A22E17F-62C4-4A7C-AAB9-5652C1A2C509}"/>
    <dgm:cxn modelId="{8C141F47-6723-464D-89D5-F9CD0778FC5C}" type="presOf" srcId="{6221CB8C-3EC2-4FD4-877B-20B3668EA1D0}" destId="{38137238-75B7-4451-A257-0E002E43113D}" srcOrd="1" destOrd="0" presId="urn:microsoft.com/office/officeart/2005/8/layout/venn1"/>
    <dgm:cxn modelId="{206D9AE7-7429-4814-9316-A5A60C932EE3}" type="presOf" srcId="{0A162050-8749-4604-A456-95898703BCD8}" destId="{9B5C873F-9B69-4562-9BE3-C16C7E8E4066}" srcOrd="0" destOrd="0" presId="urn:microsoft.com/office/officeart/2005/8/layout/venn1"/>
    <dgm:cxn modelId="{624AEAA9-6473-4E42-8CD4-CD7EF302D80D}" srcId="{BC666A94-5AC0-44D2-BF69-43B2D23C9AF2}" destId="{0A162050-8749-4604-A456-95898703BCD8}" srcOrd="0" destOrd="0" parTransId="{6E5A7174-A36E-45F1-88A8-066C12F00A72}" sibTransId="{F12183DA-8F27-40EF-AEA5-8BD3E2A6AB3D}"/>
    <dgm:cxn modelId="{BE2DBDF3-400A-4460-BB2F-339D9622F98B}" type="presOf" srcId="{BC666A94-5AC0-44D2-BF69-43B2D23C9AF2}" destId="{F2AC91A3-2F31-4CE6-BC32-CAA68FFCBF15}" srcOrd="0" destOrd="0" presId="urn:microsoft.com/office/officeart/2005/8/layout/venn1"/>
    <dgm:cxn modelId="{DEF1A4BC-2FB4-4DFC-986A-5D59EF9802F9}" type="presParOf" srcId="{F2AC91A3-2F31-4CE6-BC32-CAA68FFCBF15}" destId="{9B5C873F-9B69-4562-9BE3-C16C7E8E4066}" srcOrd="0" destOrd="0" presId="urn:microsoft.com/office/officeart/2005/8/layout/venn1"/>
    <dgm:cxn modelId="{94FC02B8-17FB-481C-B8C7-DF1DECDCE534}" type="presParOf" srcId="{F2AC91A3-2F31-4CE6-BC32-CAA68FFCBF15}" destId="{A71EB084-EBA5-4806-A467-2C69DEB387CC}" srcOrd="1" destOrd="0" presId="urn:microsoft.com/office/officeart/2005/8/layout/venn1"/>
    <dgm:cxn modelId="{0FC4E029-FC5C-4AB7-998B-EA8E41A2F42D}" type="presParOf" srcId="{F2AC91A3-2F31-4CE6-BC32-CAA68FFCBF15}" destId="{2C712B2D-0CCF-4513-98E9-415D23BECEC2}" srcOrd="2" destOrd="0" presId="urn:microsoft.com/office/officeart/2005/8/layout/venn1"/>
    <dgm:cxn modelId="{F548451B-BE1F-4BC6-8029-7BB0EC9FBA9C}" type="presParOf" srcId="{F2AC91A3-2F31-4CE6-BC32-CAA68FFCBF15}" destId="{38137238-75B7-4451-A257-0E002E43113D}" srcOrd="3"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EBDCA-1BC8-439C-B1B3-5D700CB890CB}" type="datetimeFigureOut">
              <a:rPr lang="en-US" smtClean="0"/>
              <a:pPr/>
              <a:t>5/25/2015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00C87-E5D2-4729-8EA0-A857B08CDC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8FDBF-47D9-417E-AD7E-4DECF5F80029}"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8FDBF-47D9-417E-AD7E-4DECF5F80029}"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8FDBF-47D9-417E-AD7E-4DECF5F80029}"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8FDBF-47D9-417E-AD7E-4DECF5F80029}"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8FDBF-47D9-417E-AD7E-4DECF5F80029}"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8FDBF-47D9-417E-AD7E-4DECF5F80029}" type="datetimeFigureOut">
              <a:rPr lang="en-US" smtClean="0"/>
              <a:pPr/>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8FDBF-47D9-417E-AD7E-4DECF5F80029}" type="datetimeFigureOut">
              <a:rPr lang="en-US" smtClean="0"/>
              <a:pPr/>
              <a:t>5/25/2015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8FDBF-47D9-417E-AD7E-4DECF5F80029}" type="datetimeFigureOut">
              <a:rPr lang="en-US" smtClean="0"/>
              <a:pPr/>
              <a:t>5/25/2015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8FDBF-47D9-417E-AD7E-4DECF5F80029}" type="datetimeFigureOut">
              <a:rPr lang="en-US" smtClean="0"/>
              <a:pPr/>
              <a:t>5/25/2015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8FDBF-47D9-417E-AD7E-4DECF5F80029}" type="datetimeFigureOut">
              <a:rPr lang="en-US" smtClean="0"/>
              <a:pPr/>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8FDBF-47D9-417E-AD7E-4DECF5F80029}" type="datetimeFigureOut">
              <a:rPr lang="en-US" smtClean="0"/>
              <a:pPr/>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9DF41-3306-41B3-B42C-A4924189F6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8FDBF-47D9-417E-AD7E-4DECF5F80029}" type="datetimeFigureOut">
              <a:rPr lang="en-US" smtClean="0"/>
              <a:pPr/>
              <a:t>5/25/2015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9DF41-3306-41B3-B42C-A4924189F6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357298"/>
            <a:ext cx="7772400" cy="1470025"/>
          </a:xfrm>
        </p:spPr>
        <p:txBody>
          <a:bodyPr>
            <a:normAutofit/>
          </a:bodyPr>
          <a:lstStyle/>
          <a:p>
            <a:r>
              <a:rPr lang="sr-Latn-RS" b="1" dirty="0" smtClean="0"/>
              <a:t/>
            </a:r>
            <a:br>
              <a:rPr lang="sr-Latn-RS" b="1" dirty="0" smtClean="0"/>
            </a:br>
            <a:r>
              <a:rPr lang="en-GB" b="1" dirty="0" smtClean="0"/>
              <a:t> Lecturers in Dialogue (LID)</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p:nvPr/>
        </p:nvPicPr>
        <p:blipFill>
          <a:blip r:embed="rId2"/>
          <a:srcRect/>
          <a:stretch>
            <a:fillRect/>
          </a:stretch>
        </p:blipFill>
        <p:spPr bwMode="auto">
          <a:xfrm>
            <a:off x="2143108" y="5143512"/>
            <a:ext cx="6657980" cy="969061"/>
          </a:xfrm>
          <a:prstGeom prst="rect">
            <a:avLst/>
          </a:prstGeom>
          <a:noFill/>
          <a:ln w="9525">
            <a:noFill/>
            <a:miter lim="800000"/>
            <a:headEnd/>
            <a:tailEnd/>
          </a:ln>
        </p:spPr>
      </p:pic>
      <p:pic>
        <p:nvPicPr>
          <p:cNvPr id="5" name="Picture 4" descr="F:\logo\Znak skole.png"/>
          <p:cNvPicPr>
            <a:picLocks noChangeAspect="1" noChangeArrowheads="1"/>
          </p:cNvPicPr>
          <p:nvPr/>
        </p:nvPicPr>
        <p:blipFill>
          <a:blip r:embed="rId3"/>
          <a:srcRect/>
          <a:stretch>
            <a:fillRect/>
          </a:stretch>
        </p:blipFill>
        <p:spPr bwMode="auto">
          <a:xfrm>
            <a:off x="357158" y="3571876"/>
            <a:ext cx="5790064"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400" dirty="0"/>
          </a:p>
        </p:txBody>
      </p:sp>
      <p:pic>
        <p:nvPicPr>
          <p:cNvPr id="4" name="Content Placeholder 3" descr="A copy.jpg"/>
          <p:cNvPicPr>
            <a:picLocks noGrp="1" noChangeAspect="1"/>
          </p:cNvPicPr>
          <p:nvPr>
            <p:ph idx="1"/>
          </p:nvPr>
        </p:nvPicPr>
        <p:blipFill>
          <a:blip r:embed="rId2"/>
          <a:stretch>
            <a:fillRect/>
          </a:stretch>
        </p:blipFill>
        <p:spPr>
          <a:xfrm>
            <a:off x="411264" y="571480"/>
            <a:ext cx="8298481" cy="58679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DC11204.JPG"/>
          <p:cNvPicPr>
            <a:picLocks noGrp="1" noChangeAspect="1"/>
          </p:cNvPicPr>
          <p:nvPr>
            <p:ph idx="1"/>
          </p:nvPr>
        </p:nvPicPr>
        <p:blipFill>
          <a:blip r:embed="rId2" cstate="print"/>
          <a:stretch>
            <a:fillRect/>
          </a:stretch>
        </p:blipFill>
        <p:spPr>
          <a:xfrm>
            <a:off x="3936007" y="273050"/>
            <a:ext cx="4779397" cy="5853113"/>
          </a:xfrm>
        </p:spPr>
      </p:pic>
      <p:sp>
        <p:nvSpPr>
          <p:cNvPr id="4" name="Text Placeholder 3"/>
          <p:cNvSpPr>
            <a:spLocks noGrp="1"/>
          </p:cNvSpPr>
          <p:nvPr>
            <p:ph type="body" sz="half" idx="2"/>
          </p:nvPr>
        </p:nvSpPr>
        <p:spPr>
          <a:xfrm>
            <a:off x="457200" y="1643050"/>
            <a:ext cx="3328982" cy="4483113"/>
          </a:xfrm>
        </p:spPr>
        <p:txBody>
          <a:bodyPr>
            <a:normAutofit lnSpcReduction="10000"/>
          </a:bodyPr>
          <a:lstStyle/>
          <a:p>
            <a:r>
              <a:rPr lang="en-US" sz="2000" dirty="0" smtClean="0"/>
              <a:t>The framework of cooperation between our two universities includes the regular annual visits of students and professors from PHZH to our school organized in September. On this occasion, students from both universities have the opportunity to meet and exchange knowledge and experiences about the culture, language and the education that they acquire in the course of their studies</a:t>
            </a:r>
            <a:r>
              <a:rPr lang="sr-Cyrl-RS" sz="2000" dirty="0" smtClean="0"/>
              <a:t>.</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RS" sz="2800" dirty="0" smtClean="0"/>
              <a:t>Novemb</a:t>
            </a:r>
            <a:r>
              <a:rPr lang="en-US" sz="2800" dirty="0" smtClean="0"/>
              <a:t>e</a:t>
            </a:r>
            <a:r>
              <a:rPr lang="sr-Latn-RS" sz="2800" dirty="0" smtClean="0"/>
              <a:t>r</a:t>
            </a:r>
            <a:r>
              <a:rPr lang="en-US" sz="2800" dirty="0" smtClean="0"/>
              <a:t> </a:t>
            </a:r>
            <a:r>
              <a:rPr lang="sr-Latn-RS" sz="2800" dirty="0" smtClean="0"/>
              <a:t>2010</a:t>
            </a:r>
            <a:r>
              <a:rPr lang="en-US" sz="2800" dirty="0" smtClean="0"/>
              <a:t> -</a:t>
            </a:r>
            <a:r>
              <a:rPr lang="sr-Latn-RS" sz="2800" dirty="0" smtClean="0"/>
              <a:t> </a:t>
            </a:r>
            <a:r>
              <a:rPr lang="en-US" sz="2800" dirty="0"/>
              <a:t>Zurich University of Teacher </a:t>
            </a:r>
            <a:r>
              <a:rPr lang="en-US" sz="2800" dirty="0" smtClean="0"/>
              <a:t>Education </a:t>
            </a:r>
            <a:r>
              <a:rPr lang="en-US" sz="2800" dirty="0"/>
              <a:t>(</a:t>
            </a:r>
            <a:r>
              <a:rPr lang="en-US" sz="2800" dirty="0" err="1"/>
              <a:t>Pädagogische</a:t>
            </a:r>
            <a:r>
              <a:rPr lang="en-US" sz="2800" dirty="0"/>
              <a:t> </a:t>
            </a:r>
            <a:r>
              <a:rPr lang="en-US" sz="2800" dirty="0" err="1"/>
              <a:t>Hochschule</a:t>
            </a:r>
            <a:r>
              <a:rPr lang="en-US" sz="2800" dirty="0"/>
              <a:t> Zürich [PHZH</a:t>
            </a:r>
            <a:r>
              <a:rPr lang="en-US" sz="2800" dirty="0" smtClean="0"/>
              <a:t>])</a:t>
            </a:r>
            <a:endParaRPr lang="en-US" sz="2800" dirty="0"/>
          </a:p>
        </p:txBody>
      </p:sp>
      <p:sp>
        <p:nvSpPr>
          <p:cNvPr id="3" name="Content Placeholder 2"/>
          <p:cNvSpPr>
            <a:spLocks noGrp="1"/>
          </p:cNvSpPr>
          <p:nvPr>
            <p:ph sz="half" idx="1"/>
          </p:nvPr>
        </p:nvSpPr>
        <p:spPr/>
        <p:txBody>
          <a:bodyPr>
            <a:normAutofit fontScale="92500" lnSpcReduction="10000"/>
          </a:bodyPr>
          <a:lstStyle/>
          <a:p>
            <a:r>
              <a:rPr lang="en-US" sz="2400" dirty="0" smtClean="0"/>
              <a:t>Topic</a:t>
            </a:r>
            <a:r>
              <a:rPr lang="sr-Latn-RS" sz="2400" dirty="0" smtClean="0"/>
              <a:t>:</a:t>
            </a:r>
          </a:p>
          <a:p>
            <a:pPr>
              <a:buNone/>
            </a:pPr>
            <a:r>
              <a:rPr lang="sr-Latn-RS" sz="2400" dirty="0" smtClean="0"/>
              <a:t>     </a:t>
            </a:r>
            <a:r>
              <a:rPr lang="en-US" sz="2400" dirty="0" smtClean="0"/>
              <a:t>Multiculturalism and the potential of shadow play in working with preschool children</a:t>
            </a:r>
            <a:endParaRPr lang="sr-Latn-RS" sz="2400" dirty="0" smtClean="0"/>
          </a:p>
          <a:p>
            <a:r>
              <a:rPr lang="en-US" sz="2400" dirty="0" smtClean="0"/>
              <a:t>Participants </a:t>
            </a:r>
            <a:r>
              <a:rPr lang="sr-Latn-RS" sz="2400" dirty="0" smtClean="0"/>
              <a:t>:</a:t>
            </a:r>
          </a:p>
          <a:p>
            <a:pPr>
              <a:buNone/>
            </a:pPr>
            <a:r>
              <a:rPr lang="sr-Latn-RS" sz="2400" dirty="0" smtClean="0"/>
              <a:t>     </a:t>
            </a:r>
            <a:r>
              <a:rPr lang="en-US" sz="2400" dirty="0" err="1" smtClean="0"/>
              <a:t>Stevan</a:t>
            </a:r>
            <a:r>
              <a:rPr lang="en-US" sz="2400" dirty="0" smtClean="0"/>
              <a:t> </a:t>
            </a:r>
            <a:r>
              <a:rPr lang="en-US" sz="2400" dirty="0" err="1"/>
              <a:t>Divjakovic</a:t>
            </a:r>
            <a:r>
              <a:rPr lang="en-US" sz="2400" dirty="0"/>
              <a:t>, </a:t>
            </a:r>
            <a:r>
              <a:rPr lang="en-US" sz="2400" dirty="0" err="1"/>
              <a:t>Jovanka</a:t>
            </a:r>
            <a:r>
              <a:rPr lang="en-US" sz="2400" dirty="0"/>
              <a:t> </a:t>
            </a:r>
            <a:r>
              <a:rPr lang="en-US" sz="2400" dirty="0" err="1"/>
              <a:t>Ulic</a:t>
            </a:r>
            <a:r>
              <a:rPr lang="en-US" sz="2400" dirty="0"/>
              <a:t>, </a:t>
            </a:r>
            <a:r>
              <a:rPr lang="en-US" sz="2400" dirty="0" err="1"/>
              <a:t>Vesna</a:t>
            </a:r>
            <a:r>
              <a:rPr lang="en-US" sz="2400" dirty="0"/>
              <a:t> Colic, Stefanie </a:t>
            </a:r>
            <a:r>
              <a:rPr lang="en-US" sz="2400" dirty="0" err="1"/>
              <a:t>Bieri</a:t>
            </a:r>
            <a:r>
              <a:rPr lang="en-US" sz="2400" dirty="0"/>
              <a:t>, </a:t>
            </a:r>
            <a:r>
              <a:rPr lang="en-US" sz="2400" dirty="0" err="1"/>
              <a:t>Radmila</a:t>
            </a:r>
            <a:r>
              <a:rPr lang="en-US" sz="2400" dirty="0"/>
              <a:t> </a:t>
            </a:r>
            <a:r>
              <a:rPr lang="en-US" sz="2400" dirty="0" err="1" smtClean="0"/>
              <a:t>Blickenstorfer</a:t>
            </a:r>
            <a:r>
              <a:rPr lang="en-US" sz="2400" dirty="0" smtClean="0"/>
              <a:t>,</a:t>
            </a:r>
            <a:r>
              <a:rPr lang="sr-Latn-RS" sz="2400" dirty="0" smtClean="0"/>
              <a:t> </a:t>
            </a:r>
            <a:r>
              <a:rPr lang="en-US" sz="2400" dirty="0" smtClean="0"/>
              <a:t>Kai </a:t>
            </a:r>
            <a:r>
              <a:rPr lang="en-US" sz="2400" dirty="0" err="1"/>
              <a:t>Felkendorff</a:t>
            </a:r>
            <a:r>
              <a:rPr lang="en-US" sz="2400" dirty="0"/>
              <a:t>, Susan </a:t>
            </a:r>
            <a:r>
              <a:rPr lang="en-US" sz="2400" dirty="0" err="1"/>
              <a:t>Guerber</a:t>
            </a:r>
            <a:r>
              <a:rPr lang="en-US" sz="2400" dirty="0"/>
              <a:t>, Mathis Kramer, </a:t>
            </a:r>
            <a:r>
              <a:rPr lang="en-US" sz="2400" dirty="0" err="1"/>
              <a:t>Sibylle</a:t>
            </a:r>
            <a:r>
              <a:rPr lang="en-US" sz="2400" dirty="0"/>
              <a:t> </a:t>
            </a:r>
            <a:r>
              <a:rPr lang="en-US" sz="2400" dirty="0" err="1"/>
              <a:t>Künzli</a:t>
            </a:r>
            <a:r>
              <a:rPr lang="en-US" sz="2400" dirty="0"/>
              <a:t>, </a:t>
            </a:r>
            <a:r>
              <a:rPr lang="en-US" sz="2400" dirty="0" smtClean="0"/>
              <a:t>Sabrina</a:t>
            </a:r>
            <a:r>
              <a:rPr lang="sr-Latn-RS" sz="2400" dirty="0" smtClean="0"/>
              <a:t> </a:t>
            </a:r>
            <a:r>
              <a:rPr lang="en-US" sz="2400" dirty="0" err="1" smtClean="0"/>
              <a:t>Marruncheddu</a:t>
            </a:r>
            <a:r>
              <a:rPr lang="en-US" sz="2400" dirty="0"/>
              <a:t>, </a:t>
            </a:r>
            <a:r>
              <a:rPr lang="en-US" sz="2400" dirty="0" err="1"/>
              <a:t>Dominik</a:t>
            </a:r>
            <a:r>
              <a:rPr lang="en-US" sz="2400" dirty="0"/>
              <a:t> Roost, Beatrix </a:t>
            </a:r>
            <a:r>
              <a:rPr lang="en-US" sz="2400" dirty="0" err="1"/>
              <a:t>Zumsteg</a:t>
            </a:r>
            <a:endParaRPr lang="sr-Latn-RS" sz="2400" dirty="0" smtClean="0"/>
          </a:p>
          <a:p>
            <a:endParaRPr lang="en-US" sz="2400" dirty="0"/>
          </a:p>
        </p:txBody>
      </p:sp>
      <p:pic>
        <p:nvPicPr>
          <p:cNvPr id="5" name="Content Placeholder 4" descr="IMG_0105.jpg"/>
          <p:cNvPicPr>
            <a:picLocks noGrp="1" noChangeAspect="1"/>
          </p:cNvPicPr>
          <p:nvPr>
            <p:ph sz="half" idx="2"/>
          </p:nvPr>
        </p:nvPicPr>
        <p:blipFill>
          <a:blip r:embed="rId2" cstate="print"/>
          <a:stretch>
            <a:fillRect/>
          </a:stretch>
        </p:blipFill>
        <p:spPr>
          <a:xfrm>
            <a:off x="4572000" y="2000240"/>
            <a:ext cx="4038600" cy="30289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Rector dr Walter Bircher i mr Stevan Divjakovic.jpg"/>
          <p:cNvPicPr>
            <a:picLocks noGrp="1" noChangeAspect="1"/>
          </p:cNvPicPr>
          <p:nvPr>
            <p:ph idx="1"/>
          </p:nvPr>
        </p:nvPicPr>
        <p:blipFill>
          <a:blip r:embed="rId2" cstate="print"/>
          <a:stretch>
            <a:fillRect/>
          </a:stretch>
        </p:blipFill>
        <p:spPr>
          <a:xfrm>
            <a:off x="3714744" y="1714488"/>
            <a:ext cx="5111750" cy="3833813"/>
          </a:xfrm>
        </p:spPr>
      </p:pic>
      <p:sp>
        <p:nvSpPr>
          <p:cNvPr id="4" name="Text Placeholder 3"/>
          <p:cNvSpPr>
            <a:spLocks noGrp="1"/>
          </p:cNvSpPr>
          <p:nvPr>
            <p:ph type="body" sz="half" idx="2"/>
          </p:nvPr>
        </p:nvSpPr>
        <p:spPr>
          <a:xfrm>
            <a:off x="457200" y="2500306"/>
            <a:ext cx="3008313" cy="3625857"/>
          </a:xfrm>
        </p:spPr>
        <p:txBody>
          <a:bodyPr>
            <a:normAutofit/>
          </a:bodyPr>
          <a:lstStyle/>
          <a:p>
            <a:r>
              <a:rPr lang="en-US" sz="2400" dirty="0" smtClean="0"/>
              <a:t>The signing of a cooperation agreement between </a:t>
            </a:r>
            <a:r>
              <a:rPr lang="sr-Cyrl-RS" sz="2400" dirty="0" smtClean="0"/>
              <a:t>the </a:t>
            </a:r>
            <a:r>
              <a:rPr lang="en-US" sz="2400" dirty="0" smtClean="0"/>
              <a:t>Zurich University of Teacher Education and </a:t>
            </a:r>
            <a:r>
              <a:rPr lang="de-CH" sz="2400" dirty="0" smtClean="0"/>
              <a:t>the Preschool Teacher Training College</a:t>
            </a:r>
            <a:r>
              <a:rPr lang="en-US" sz="2400" dirty="0" smtClean="0"/>
              <a:t> </a:t>
            </a:r>
            <a:r>
              <a:rPr lang="sr-Cyrl-RS" sz="2400" dirty="0" smtClean="0"/>
              <a:t>(</a:t>
            </a:r>
            <a:r>
              <a:rPr lang="en-US" sz="2400" dirty="0" smtClean="0"/>
              <a:t>PTTC</a:t>
            </a:r>
            <a:r>
              <a:rPr lang="sr-Cyrl-RS" sz="2400" dirty="0" smtClean="0"/>
              <a:t>).</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1214446"/>
          </a:xfrm>
        </p:spPr>
        <p:txBody>
          <a:bodyPr>
            <a:normAutofit fontScale="90000"/>
          </a:bodyPr>
          <a:lstStyle/>
          <a:p>
            <a:pPr algn="l"/>
            <a:r>
              <a:rPr lang="en-US" sz="2400" b="1" dirty="0" smtClean="0"/>
              <a:t>HISTORY OF COOPERATION</a:t>
            </a:r>
            <a:br>
              <a:rPr lang="en-US" sz="2400" b="1" dirty="0" smtClean="0"/>
            </a:br>
            <a:r>
              <a:rPr lang="en-US" sz="2400" b="1" dirty="0" smtClean="0"/>
              <a:t>Coordinated in June 2010 in Novi Sad, revised in July 2010 in Zurich, the Cooperation Agreement has been signed in November 2010</a:t>
            </a:r>
            <a:r>
              <a:rPr lang="en-US" sz="2400" dirty="0"/>
              <a:t/>
            </a:r>
            <a:br>
              <a:rPr lang="en-US" sz="2400" dirty="0"/>
            </a:br>
            <a:r>
              <a:rPr lang="sr-Latn-CS" sz="2400" b="1" dirty="0"/>
              <a:t> </a:t>
            </a:r>
            <a:r>
              <a:rPr lang="en-US" sz="2400" dirty="0"/>
              <a:t/>
            </a:r>
            <a:br>
              <a:rPr lang="en-US" sz="2400" dirty="0"/>
            </a:br>
            <a:endParaRPr lang="en-US" sz="2400" dirty="0"/>
          </a:p>
        </p:txBody>
      </p:sp>
      <p:sp>
        <p:nvSpPr>
          <p:cNvPr id="3" name="Content Placeholder 2"/>
          <p:cNvSpPr>
            <a:spLocks noGrp="1"/>
          </p:cNvSpPr>
          <p:nvPr>
            <p:ph idx="1"/>
          </p:nvPr>
        </p:nvSpPr>
        <p:spPr>
          <a:xfrm>
            <a:off x="457200" y="2500306"/>
            <a:ext cx="8229600" cy="3625857"/>
          </a:xfrm>
        </p:spPr>
        <p:txBody>
          <a:bodyPr>
            <a:noAutofit/>
          </a:bodyPr>
          <a:lstStyle/>
          <a:p>
            <a:r>
              <a:rPr lang="en-US" sz="2400" dirty="0" smtClean="0"/>
              <a:t>In June 2010 under the auspices of the program titled "Partnership between North and South“, run by the Swiss Foundation for Education and Development, the Zurich University of Teacher Education (PHZH) and the Office of its Centre for International Projects in Education (PHZH / MPO), together with </a:t>
            </a:r>
            <a:r>
              <a:rPr lang="de-CH" sz="2400" dirty="0" smtClean="0"/>
              <a:t>the Preschool Teacher Training College,</a:t>
            </a:r>
            <a:r>
              <a:rPr lang="en-US" sz="2400" dirty="0" smtClean="0"/>
              <a:t> began academic exchange oriented towards the realization of projects within a period of two years, with the aim of establishing mutual long-term partnerships.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sr-Cyrl-RS" sz="2800" dirty="0" smtClean="0"/>
              <a:t>O</a:t>
            </a:r>
            <a:r>
              <a:rPr lang="en-US" sz="2800" dirty="0" smtClean="0"/>
              <a:t>BJECTIVES OF THE PROJECT</a:t>
            </a:r>
            <a:endParaRPr lang="en-US" sz="2800" dirty="0"/>
          </a:p>
        </p:txBody>
      </p:sp>
      <p:sp>
        <p:nvSpPr>
          <p:cNvPr id="3" name="Content Placeholder 2"/>
          <p:cNvSpPr>
            <a:spLocks noGrp="1"/>
          </p:cNvSpPr>
          <p:nvPr>
            <p:ph idx="1"/>
          </p:nvPr>
        </p:nvSpPr>
        <p:spPr>
          <a:xfrm>
            <a:off x="457200" y="1285860"/>
            <a:ext cx="8229600" cy="5072098"/>
          </a:xfrm>
        </p:spPr>
        <p:txBody>
          <a:bodyPr>
            <a:normAutofit fontScale="55000" lnSpcReduction="20000"/>
          </a:bodyPr>
          <a:lstStyle/>
          <a:p>
            <a:pPr lvl="1"/>
            <a:r>
              <a:rPr lang="en-US" sz="3200" dirty="0" smtClean="0"/>
              <a:t>teaching the social values of a multicultural and a multilingual lifestyle to preschool and school children</a:t>
            </a:r>
            <a:r>
              <a:rPr lang="sr-Cyrl-RS" sz="3200" dirty="0" smtClean="0"/>
              <a:t>;</a:t>
            </a:r>
          </a:p>
          <a:p>
            <a:pPr lvl="1"/>
            <a:r>
              <a:rPr lang="en-US" sz="3200" dirty="0" smtClean="0"/>
              <a:t>adopting a value system based on human rights, social justice and sustainable development;</a:t>
            </a:r>
            <a:endParaRPr lang="sr-Cyrl-RS" sz="3200" dirty="0" smtClean="0"/>
          </a:p>
          <a:p>
            <a:pPr lvl="1"/>
            <a:r>
              <a:rPr lang="en-US" sz="3200" dirty="0" smtClean="0"/>
              <a:t>dealing with the phenomenon of globalization from the standpoint of the education in early childhood, in order to make it easier for children to better understand the implications of globalization for their own lives and education</a:t>
            </a:r>
            <a:r>
              <a:rPr lang="sr-Cyrl-RS" sz="3200" dirty="0" smtClean="0"/>
              <a:t>;</a:t>
            </a:r>
          </a:p>
          <a:p>
            <a:pPr lvl="1"/>
            <a:r>
              <a:rPr lang="en-US" sz="3200" dirty="0" smtClean="0"/>
              <a:t>possibilities in meeting the said objectives by means of the traditional Eastern European shadow play as an art form</a:t>
            </a:r>
            <a:r>
              <a:rPr lang="sr-Cyrl-RS" sz="3200" dirty="0" smtClean="0"/>
              <a:t>;</a:t>
            </a:r>
          </a:p>
          <a:p>
            <a:pPr lvl="1"/>
            <a:r>
              <a:rPr lang="en-US" sz="3200" dirty="0" smtClean="0"/>
              <a:t>the complex task of educating the teachers involved with preschool and school children on the educational values of shadow play</a:t>
            </a:r>
            <a:r>
              <a:rPr lang="sr-Cyrl-RS" sz="3200" dirty="0" smtClean="0"/>
              <a:t>;</a:t>
            </a:r>
          </a:p>
          <a:p>
            <a:pPr lvl="1"/>
            <a:r>
              <a:rPr lang="en-US" sz="3200" dirty="0" smtClean="0"/>
              <a:t>the task of providing future preschool teachers exhaustive practical knowledge needed for producing shadow play performances as an applicable teaching resource, using the materials readily-available in the classroom</a:t>
            </a:r>
            <a:r>
              <a:rPr lang="sr-Cyrl-RS" sz="3200" dirty="0" smtClean="0"/>
              <a:t>;</a:t>
            </a:r>
          </a:p>
          <a:p>
            <a:pPr lvl="1"/>
            <a:r>
              <a:rPr lang="en-US" sz="3200" dirty="0" smtClean="0"/>
              <a:t>collecting the research results related to the topics relevant to pedagogy and practice in the field of shadow play performances</a:t>
            </a:r>
            <a:r>
              <a:rPr lang="sr-Cyrl-RS" sz="3200" dirty="0" smtClean="0"/>
              <a:t>;</a:t>
            </a:r>
          </a:p>
          <a:p>
            <a:pPr lvl="1"/>
            <a:r>
              <a:rPr lang="en-US" sz="3200" dirty="0" smtClean="0"/>
              <a:t>general academic exchange of experiences in specific areas, as well as didactic techniques between experts from both universities.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GB" sz="2800" dirty="0" smtClean="0"/>
              <a:t>L</a:t>
            </a:r>
            <a:r>
              <a:rPr lang="sr-Cyrl-RS" sz="2800" dirty="0" smtClean="0"/>
              <a:t>ECTURERS</a:t>
            </a:r>
            <a:r>
              <a:rPr lang="en-US" sz="2800" dirty="0" smtClean="0"/>
              <a:t> IN DIALOGUE</a:t>
            </a:r>
            <a:br>
              <a:rPr lang="en-US" sz="2800" dirty="0" smtClean="0"/>
            </a:br>
            <a:r>
              <a:rPr lang="en-US" sz="2800" dirty="0" smtClean="0"/>
              <a:t>- workshops that were held during 2011, 2012, 2013 and 2014</a:t>
            </a:r>
            <a:endParaRPr lang="en-US" sz="2800" dirty="0"/>
          </a:p>
        </p:txBody>
      </p:sp>
      <p:sp>
        <p:nvSpPr>
          <p:cNvPr id="3" name="Text Placeholder 2"/>
          <p:cNvSpPr>
            <a:spLocks noGrp="1"/>
          </p:cNvSpPr>
          <p:nvPr>
            <p:ph type="body" idx="1"/>
          </p:nvPr>
        </p:nvSpPr>
        <p:spPr/>
        <p:txBody>
          <a:bodyPr/>
          <a:lstStyle/>
          <a:p>
            <a:r>
              <a:rPr lang="en-US" dirty="0" smtClean="0"/>
              <a:t>Participants from </a:t>
            </a:r>
            <a:r>
              <a:rPr lang="sr-Cyrl-RS" dirty="0" smtClean="0"/>
              <a:t>PTTC</a:t>
            </a:r>
            <a:endParaRPr lang="en-US" dirty="0"/>
          </a:p>
        </p:txBody>
      </p:sp>
      <p:sp>
        <p:nvSpPr>
          <p:cNvPr id="4" name="Content Placeholder 3"/>
          <p:cNvSpPr>
            <a:spLocks noGrp="1"/>
          </p:cNvSpPr>
          <p:nvPr>
            <p:ph sz="half" idx="2"/>
          </p:nvPr>
        </p:nvSpPr>
        <p:spPr/>
        <p:txBody>
          <a:bodyPr/>
          <a:lstStyle/>
          <a:p>
            <a:r>
              <a:rPr lang="sr-Latn-RS" dirty="0" smtClean="0"/>
              <a:t>mr Stevan </a:t>
            </a:r>
            <a:r>
              <a:rPr lang="sr-Latn-RS" dirty="0" smtClean="0"/>
              <a:t>Divjaković, </a:t>
            </a:r>
            <a:r>
              <a:rPr lang="sr-Latn-RS" dirty="0" smtClean="0"/>
              <a:t>mr Jovanka </a:t>
            </a:r>
            <a:r>
              <a:rPr lang="sr-Latn-RS" dirty="0" smtClean="0"/>
              <a:t>Ulić, </a:t>
            </a:r>
            <a:r>
              <a:rPr lang="sr-Latn-RS" dirty="0" smtClean="0"/>
              <a:t>dr Ivana </a:t>
            </a:r>
            <a:r>
              <a:rPr lang="sr-Latn-RS" dirty="0" smtClean="0"/>
              <a:t>Ignjatov Popović, dr Vesna Colić, mr Iboly Gera, dr Sanja Nišević, dr Lada Marinković, dr Svetlana Lazič, Dunja Cigić MA, Mirjana Matović MA, dr Bojan Milošević, Otilia Velišek Braško MA </a:t>
            </a:r>
            <a:endParaRPr lang="en-US" dirty="0"/>
          </a:p>
        </p:txBody>
      </p:sp>
      <p:sp>
        <p:nvSpPr>
          <p:cNvPr id="5" name="Text Placeholder 4"/>
          <p:cNvSpPr>
            <a:spLocks noGrp="1"/>
          </p:cNvSpPr>
          <p:nvPr>
            <p:ph type="body" sz="quarter" idx="3"/>
          </p:nvPr>
        </p:nvSpPr>
        <p:spPr/>
        <p:txBody>
          <a:bodyPr/>
          <a:lstStyle/>
          <a:p>
            <a:r>
              <a:rPr lang="en-US" dirty="0" smtClean="0"/>
              <a:t>Topic </a:t>
            </a:r>
            <a:r>
              <a:rPr lang="sr-Latn-RS" dirty="0" smtClean="0"/>
              <a:t>:</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Multiculturalism</a:t>
            </a:r>
          </a:p>
          <a:p>
            <a:r>
              <a:rPr lang="en-US" dirty="0" smtClean="0"/>
              <a:t>The curricula of schools and kindergarten curricula</a:t>
            </a:r>
          </a:p>
          <a:p>
            <a:r>
              <a:rPr lang="en-US" dirty="0" smtClean="0"/>
              <a:t>Students’ practice</a:t>
            </a:r>
            <a:endParaRPr lang="sr-Cyrl-RS" dirty="0" smtClean="0"/>
          </a:p>
          <a:p>
            <a:r>
              <a:rPr lang="en-US" dirty="0" smtClean="0"/>
              <a:t>Competencies and their relationship to the subjects</a:t>
            </a:r>
          </a:p>
          <a:p>
            <a:r>
              <a:rPr lang="en-US" dirty="0" smtClean="0"/>
              <a:t>Inclusion</a:t>
            </a:r>
          </a:p>
          <a:p>
            <a:r>
              <a:rPr lang="sr-Cyrl-RS" dirty="0" smtClean="0"/>
              <a:t>L</a:t>
            </a:r>
            <a:r>
              <a:rPr lang="en-US" dirty="0" err="1" smtClean="0"/>
              <a:t>ifelong</a:t>
            </a:r>
            <a:r>
              <a:rPr lang="en-US" dirty="0" smtClean="0"/>
              <a:t> learning</a:t>
            </a:r>
          </a:p>
          <a:p>
            <a:r>
              <a:rPr lang="en-US" dirty="0" smtClean="0"/>
              <a:t>Children and the culture of education - ethnographic research performed at the school</a:t>
            </a:r>
          </a:p>
          <a:p>
            <a:r>
              <a:rPr lang="sr-Cyrl-RS" dirty="0" smtClean="0"/>
              <a:t>S</a:t>
            </a:r>
            <a:r>
              <a:rPr lang="en-US" dirty="0" err="1" smtClean="0"/>
              <a:t>hadow</a:t>
            </a:r>
            <a:r>
              <a:rPr lang="en-US" dirty="0" smtClean="0"/>
              <a:t> Play</a:t>
            </a:r>
          </a:p>
          <a:p>
            <a:r>
              <a:rPr lang="en-US" dirty="0" smtClean="0"/>
              <a:t>EDC / HRE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571744"/>
            <a:ext cx="8229600" cy="3554419"/>
          </a:xfrm>
        </p:spPr>
        <p:txBody>
          <a:bodyPr>
            <a:normAutofit fontScale="85000" lnSpcReduction="10000"/>
          </a:bodyPr>
          <a:lstStyle/>
          <a:p>
            <a:pPr lvl="0"/>
            <a:r>
              <a:rPr lang="en-US" sz="2800" dirty="0" smtClean="0"/>
              <a:t>in March 2011 a conference titled "Partnership North - Southeast: How This Form of Cooperation Contributes to the Educational Process of Teachers and Preschool Teachers" was held in the organization of the Swiss Foundation for Education and Development, in which Beatrix </a:t>
            </a:r>
            <a:r>
              <a:rPr lang="en-US" sz="2800" dirty="0" err="1" smtClean="0"/>
              <a:t>Zumsteg</a:t>
            </a:r>
            <a:r>
              <a:rPr lang="en-US" sz="2800" dirty="0" smtClean="0"/>
              <a:t>, Michelle Swann and Sabrina </a:t>
            </a:r>
            <a:r>
              <a:rPr lang="en-US" sz="2800" dirty="0" err="1" smtClean="0"/>
              <a:t>Marruncheddu</a:t>
            </a:r>
            <a:r>
              <a:rPr lang="en-US" sz="2800" dirty="0" smtClean="0"/>
              <a:t> took part on behalf of PHZH, while </a:t>
            </a:r>
            <a:r>
              <a:rPr lang="en-US" sz="2800" dirty="0" err="1" smtClean="0"/>
              <a:t>Ivana</a:t>
            </a:r>
            <a:r>
              <a:rPr lang="en-US" sz="2800" dirty="0" smtClean="0"/>
              <a:t> </a:t>
            </a:r>
            <a:r>
              <a:rPr lang="en-US" sz="2800" dirty="0" err="1" smtClean="0"/>
              <a:t>Ignjatov</a:t>
            </a:r>
            <a:r>
              <a:rPr lang="en-US" sz="2800" dirty="0" smtClean="0"/>
              <a:t> </a:t>
            </a:r>
            <a:r>
              <a:rPr lang="en-US" sz="2800" dirty="0" err="1" smtClean="0"/>
              <a:t>Popović</a:t>
            </a:r>
            <a:r>
              <a:rPr lang="en-US" sz="2800" dirty="0" smtClean="0"/>
              <a:t> and </a:t>
            </a:r>
            <a:r>
              <a:rPr lang="en-US" sz="2800" dirty="0" err="1" smtClean="0"/>
              <a:t>Jovanka</a:t>
            </a:r>
            <a:r>
              <a:rPr lang="en-US" sz="2800" dirty="0" smtClean="0"/>
              <a:t> </a:t>
            </a:r>
            <a:r>
              <a:rPr lang="en-US" sz="2800" dirty="0" err="1" smtClean="0"/>
              <a:t>Ulić</a:t>
            </a:r>
            <a:r>
              <a:rPr lang="en-US" sz="2800" dirty="0" smtClean="0"/>
              <a:t> represented the shadow play project, this </a:t>
            </a:r>
            <a:r>
              <a:rPr lang="en-US" sz="2800" dirty="0" err="1" smtClean="0"/>
              <a:t>beeing</a:t>
            </a:r>
            <a:r>
              <a:rPr lang="en-US" sz="2800" dirty="0" smtClean="0"/>
              <a:t> a part of the joint project between PHZH and VSOV within the "Lecturers in Dialogue" framework.</a:t>
            </a:r>
            <a:endParaRPr lang="en-US" dirty="0"/>
          </a:p>
        </p:txBody>
      </p:sp>
      <p:pic>
        <p:nvPicPr>
          <p:cNvPr id="4" name="Picture 2"/>
          <p:cNvPicPr>
            <a:picLocks noGrp="1" noChangeAspect="1" noChangeArrowheads="1"/>
          </p:cNvPicPr>
          <p:nvPr>
            <p:ph sz="half" idx="2"/>
          </p:nvPr>
        </p:nvPicPr>
        <p:blipFill>
          <a:blip r:embed="rId2"/>
          <a:srcRect r="46966"/>
          <a:stretch>
            <a:fillRect/>
          </a:stretch>
        </p:blipFill>
        <p:spPr bwMode="auto">
          <a:xfrm>
            <a:off x="357158" y="285728"/>
            <a:ext cx="8501122" cy="17145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14554"/>
            <a:ext cx="8258204" cy="3911609"/>
          </a:xfrm>
        </p:spPr>
        <p:txBody>
          <a:bodyPr>
            <a:normAutofit fontScale="92500" lnSpcReduction="10000"/>
          </a:bodyPr>
          <a:lstStyle/>
          <a:p>
            <a:r>
              <a:rPr lang="en-US" sz="2800" dirty="0" smtClean="0"/>
              <a:t>Within the "Lecturers in Dialogue" framework, and thanks to the engagement of our teachers, professor </a:t>
            </a:r>
            <a:r>
              <a:rPr lang="en-US" sz="2800" dirty="0" err="1" smtClean="0"/>
              <a:t>dr</a:t>
            </a:r>
            <a:r>
              <a:rPr lang="en-US" sz="2800" dirty="0" smtClean="0"/>
              <a:t> Judith </a:t>
            </a:r>
            <a:r>
              <a:rPr lang="en-US" sz="2800" dirty="0" err="1" smtClean="0"/>
              <a:t>Hollenweger</a:t>
            </a:r>
            <a:r>
              <a:rPr lang="en-US" sz="2800" dirty="0" smtClean="0"/>
              <a:t> held a seminar in 2011 titled "International Classification of Functioning, Disability and Health, a Version Intended for Children and Youth (ICF-CY, WHO 2007) and Education", as well as a lecture titled "ICF - a Model for Integrating Different Standpoints", as part of a scientific meeting titled "Education and Communication for Inclusive Community - Lecturers in Dialogue"</a:t>
            </a:r>
            <a:r>
              <a:rPr lang="sr-Cyrl-RS" sz="2800"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724</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Lecturers in Dialogue (LID)</vt:lpstr>
      <vt:lpstr>November 2010 - Zurich University of Teacher Education (Pädagogische Hochschule Zürich [PHZH])</vt:lpstr>
      <vt:lpstr>Slide 3</vt:lpstr>
      <vt:lpstr>HISTORY OF COOPERATION Coordinated in June 2010 in Novi Sad, revised in July 2010 in Zurich, the Cooperation Agreement has been signed in November 2010   </vt:lpstr>
      <vt:lpstr>OBJECTIVES OF THE PROJECT</vt:lpstr>
      <vt:lpstr>Slide 6</vt:lpstr>
      <vt:lpstr>LECTURERS IN DIALOGUE - workshops that were held during 2011, 2012, 2013 and 2014</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NATAVNICI U DIJALOGU  Lecturers in Dialogue (LID)</dc:title>
  <dc:creator>Korisnik</dc:creator>
  <cp:lastModifiedBy>ЈУ</cp:lastModifiedBy>
  <cp:revision>49</cp:revision>
  <dcterms:created xsi:type="dcterms:W3CDTF">2014-07-01T18:46:30Z</dcterms:created>
  <dcterms:modified xsi:type="dcterms:W3CDTF">2015-05-25T08:23:38Z</dcterms:modified>
</cp:coreProperties>
</file>